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sldIdLst>
    <p:sldId id="256" r:id="rId2"/>
    <p:sldId id="257" r:id="rId3"/>
    <p:sldId id="258" r:id="rId4"/>
    <p:sldId id="263" r:id="rId5"/>
    <p:sldId id="265" r:id="rId6"/>
    <p:sldId id="259" r:id="rId7"/>
    <p:sldId id="260" r:id="rId8"/>
    <p:sldId id="270" r:id="rId9"/>
    <p:sldId id="266" r:id="rId10"/>
    <p:sldId id="271" r:id="rId11"/>
    <p:sldId id="272" r:id="rId12"/>
    <p:sldId id="274" r:id="rId13"/>
    <p:sldId id="275" r:id="rId14"/>
    <p:sldId id="277" r:id="rId15"/>
    <p:sldId id="284" r:id="rId16"/>
    <p:sldId id="282" r:id="rId17"/>
    <p:sldId id="283" r:id="rId18"/>
    <p:sldId id="285" r:id="rId19"/>
    <p:sldId id="28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365" autoAdjust="0"/>
    <p:restoredTop sz="94660"/>
  </p:normalViewPr>
  <p:slideViewPr>
    <p:cSldViewPr snapToGrid="0">
      <p:cViewPr varScale="1">
        <p:scale>
          <a:sx n="54" d="100"/>
          <a:sy n="54" d="100"/>
        </p:scale>
        <p:origin x="6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kash\Downloads\Financial%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kash\Downloads\Financial%20Da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Cost Of Car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'Final model'!$A$54:$A$61</c:f>
              <c:strCache>
                <c:ptCount val="8"/>
                <c:pt idx="0">
                  <c:v>1</c:v>
                </c:pt>
                <c:pt idx="1">
                  <c:v>4</c:v>
                </c:pt>
                <c:pt idx="2">
                  <c:v>7</c:v>
                </c:pt>
                <c:pt idx="3">
                  <c:v>2</c:v>
                </c:pt>
                <c:pt idx="4">
                  <c:v>6</c:v>
                </c:pt>
                <c:pt idx="5">
                  <c:v>3</c:v>
                </c:pt>
                <c:pt idx="6">
                  <c:v>8 (Optimal)</c:v>
                </c:pt>
                <c:pt idx="7">
                  <c:v>5</c:v>
                </c:pt>
              </c:strCache>
            </c:strRef>
          </c:cat>
          <c:val>
            <c:numRef>
              <c:f>'Final model'!$C$54:$C$61</c:f>
              <c:numCache>
                <c:formatCode>General</c:formatCode>
                <c:ptCount val="8"/>
                <c:pt idx="0">
                  <c:v>10300</c:v>
                </c:pt>
                <c:pt idx="1">
                  <c:v>11300</c:v>
                </c:pt>
                <c:pt idx="2">
                  <c:v>11300</c:v>
                </c:pt>
                <c:pt idx="3">
                  <c:v>11500</c:v>
                </c:pt>
                <c:pt idx="4">
                  <c:v>12300</c:v>
                </c:pt>
                <c:pt idx="5">
                  <c:v>12500</c:v>
                </c:pt>
                <c:pt idx="6">
                  <c:v>12500</c:v>
                </c:pt>
                <c:pt idx="7">
                  <c:v>13500</c:v>
                </c:pt>
              </c:numCache>
            </c:numRef>
          </c:val>
          <c:extLst>
            <c:ext xmlns:c16="http://schemas.microsoft.com/office/drawing/2014/chart" uri="{C3380CC4-5D6E-409C-BE32-E72D297353CC}">
              <c16:uniqueId val="{00000000-22F3-460C-B5AD-DDB1ABF1AEB9}"/>
            </c:ext>
          </c:extLst>
        </c:ser>
        <c:dLbls>
          <c:showLegendKey val="0"/>
          <c:showVal val="0"/>
          <c:showCatName val="0"/>
          <c:showSerName val="0"/>
          <c:showPercent val="0"/>
          <c:showBubbleSize val="0"/>
        </c:dLbls>
        <c:gapWidth val="219"/>
        <c:overlap val="-27"/>
        <c:axId val="1138159071"/>
        <c:axId val="1138154495"/>
      </c:barChart>
      <c:catAx>
        <c:axId val="1138159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8154495"/>
        <c:crosses val="autoZero"/>
        <c:auto val="1"/>
        <c:lblAlgn val="ctr"/>
        <c:lblOffset val="100"/>
        <c:noMultiLvlLbl val="0"/>
      </c:catAx>
      <c:valAx>
        <c:axId val="11381544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8159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Distance Travelled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'Final model'!$A$54:$A$61</c:f>
              <c:strCache>
                <c:ptCount val="8"/>
                <c:pt idx="0">
                  <c:v>1</c:v>
                </c:pt>
                <c:pt idx="1">
                  <c:v>4</c:v>
                </c:pt>
                <c:pt idx="2">
                  <c:v>7</c:v>
                </c:pt>
                <c:pt idx="3">
                  <c:v>2</c:v>
                </c:pt>
                <c:pt idx="4">
                  <c:v>6</c:v>
                </c:pt>
                <c:pt idx="5">
                  <c:v>3</c:v>
                </c:pt>
                <c:pt idx="6">
                  <c:v>8 (Optimal)</c:v>
                </c:pt>
                <c:pt idx="7">
                  <c:v>5</c:v>
                </c:pt>
              </c:strCache>
            </c:strRef>
          </c:cat>
          <c:val>
            <c:numRef>
              <c:f>'Final model'!$D$54:$D$61</c:f>
              <c:numCache>
                <c:formatCode>0.000</c:formatCode>
                <c:ptCount val="8"/>
                <c:pt idx="0">
                  <c:v>28.666666666666668</c:v>
                </c:pt>
                <c:pt idx="1">
                  <c:v>21.7</c:v>
                </c:pt>
                <c:pt idx="2">
                  <c:v>40.866666666666667</c:v>
                </c:pt>
                <c:pt idx="3">
                  <c:v>30.733333333333334</c:v>
                </c:pt>
                <c:pt idx="4">
                  <c:v>35.666666666666664</c:v>
                </c:pt>
                <c:pt idx="5">
                  <c:v>29.066666666666663</c:v>
                </c:pt>
                <c:pt idx="6">
                  <c:v>62.533333333333331</c:v>
                </c:pt>
                <c:pt idx="7">
                  <c:v>43.166666666666664</c:v>
                </c:pt>
              </c:numCache>
            </c:numRef>
          </c:val>
          <c:extLst>
            <c:ext xmlns:c16="http://schemas.microsoft.com/office/drawing/2014/chart" uri="{C3380CC4-5D6E-409C-BE32-E72D297353CC}">
              <c16:uniqueId val="{00000000-0E0B-475F-9E8F-B1F5533E27A7}"/>
            </c:ext>
          </c:extLst>
        </c:ser>
        <c:dLbls>
          <c:showLegendKey val="0"/>
          <c:showVal val="0"/>
          <c:showCatName val="0"/>
          <c:showSerName val="0"/>
          <c:showPercent val="0"/>
          <c:showBubbleSize val="0"/>
        </c:dLbls>
        <c:gapWidth val="219"/>
        <c:overlap val="-27"/>
        <c:axId val="1123717279"/>
        <c:axId val="1123690239"/>
      </c:barChart>
      <c:catAx>
        <c:axId val="1123717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3690239"/>
        <c:crosses val="autoZero"/>
        <c:auto val="1"/>
        <c:lblAlgn val="ctr"/>
        <c:lblOffset val="100"/>
        <c:noMultiLvlLbl val="0"/>
      </c:catAx>
      <c:valAx>
        <c:axId val="1123690239"/>
        <c:scaling>
          <c:orientation val="minMax"/>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37172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12/8/2021</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515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12/8/2021</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40642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12/8/2021</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5883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12/8/2021</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13048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12/8/2021</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101106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12/8/2021</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42963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12/8/2021</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18112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12/8/2021</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69484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12/8/2021</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04990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12/8/2021</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5261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12/8/2021</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3465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12/8/2021</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283565"/>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01" r:id="rId6"/>
    <p:sldLayoutId id="2147483806" r:id="rId7"/>
    <p:sldLayoutId id="2147483802" r:id="rId8"/>
    <p:sldLayoutId id="2147483803" r:id="rId9"/>
    <p:sldLayoutId id="2147483804" r:id="rId10"/>
    <p:sldLayoutId id="2147483805"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egos in rainbow colors">
            <a:extLst>
              <a:ext uri="{FF2B5EF4-FFF2-40B4-BE49-F238E27FC236}">
                <a16:creationId xmlns:a16="http://schemas.microsoft.com/office/drawing/2014/main" id="{DEF626BC-96EF-4084-BEF4-DCE9A18CB408}"/>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20000" contrast="20000"/>
                    </a14:imgEffect>
                  </a14:imgLayer>
                </a14:imgProps>
              </a:ext>
            </a:extLst>
          </a:blip>
          <a:srcRect/>
          <a:stretch/>
        </p:blipFill>
        <p:spPr>
          <a:xfrm>
            <a:off x="20" y="10"/>
            <a:ext cx="12191980" cy="6857990"/>
          </a:xfrm>
          <a:prstGeom prst="rect">
            <a:avLst/>
          </a:prstGeom>
        </p:spPr>
      </p:pic>
      <p:sp>
        <p:nvSpPr>
          <p:cNvPr id="36"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458"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AEF75-55B0-4EA6-9958-8C552EF477DD}"/>
              </a:ext>
            </a:extLst>
          </p:cNvPr>
          <p:cNvSpPr>
            <a:spLocks noGrp="1"/>
          </p:cNvSpPr>
          <p:nvPr>
            <p:ph type="ctrTitle"/>
          </p:nvPr>
        </p:nvSpPr>
        <p:spPr>
          <a:xfrm>
            <a:off x="7202441" y="1000366"/>
            <a:ext cx="3995397" cy="1239627"/>
          </a:xfrm>
        </p:spPr>
        <p:txBody>
          <a:bodyPr vert="horz" lIns="91440" tIns="45720" rIns="91440" bIns="45720" rtlCol="0" anchor="b">
            <a:noAutofit/>
          </a:bodyPr>
          <a:lstStyle/>
          <a:p>
            <a:pPr>
              <a:lnSpc>
                <a:spcPct val="100000"/>
              </a:lnSpc>
            </a:pPr>
            <a:r>
              <a:rPr lang="en-US" cap="none" dirty="0"/>
              <a:t>Design of Experiments </a:t>
            </a:r>
            <a:br>
              <a:rPr lang="en-US" cap="none" dirty="0"/>
            </a:br>
            <a:r>
              <a:rPr lang="en-US" cap="none" dirty="0"/>
              <a:t>The Lego Project</a:t>
            </a:r>
          </a:p>
        </p:txBody>
      </p:sp>
      <p:sp>
        <p:nvSpPr>
          <p:cNvPr id="3" name="Subtitle 2">
            <a:extLst>
              <a:ext uri="{FF2B5EF4-FFF2-40B4-BE49-F238E27FC236}">
                <a16:creationId xmlns:a16="http://schemas.microsoft.com/office/drawing/2014/main" id="{772AB77B-8721-4DB6-B3A8-43082ECCC84A}"/>
              </a:ext>
            </a:extLst>
          </p:cNvPr>
          <p:cNvSpPr>
            <a:spLocks noGrp="1"/>
          </p:cNvSpPr>
          <p:nvPr>
            <p:ph type="subTitle" idx="1"/>
          </p:nvPr>
        </p:nvSpPr>
        <p:spPr>
          <a:xfrm>
            <a:off x="7202441" y="2884395"/>
            <a:ext cx="3950677" cy="2469140"/>
          </a:xfrm>
        </p:spPr>
        <p:txBody>
          <a:bodyPr vert="horz" lIns="91440" tIns="45720" rIns="91440" bIns="45720" rtlCol="0">
            <a:normAutofit/>
          </a:bodyPr>
          <a:lstStyle/>
          <a:p>
            <a:r>
              <a:rPr lang="en-US" sz="2400" dirty="0"/>
              <a:t>Team D-16</a:t>
            </a:r>
          </a:p>
          <a:p>
            <a:r>
              <a:rPr lang="en-US" dirty="0" err="1">
                <a:effectLst/>
              </a:rPr>
              <a:t>Shitij</a:t>
            </a:r>
            <a:r>
              <a:rPr lang="en-US" dirty="0">
                <a:effectLst/>
              </a:rPr>
              <a:t> </a:t>
            </a:r>
            <a:r>
              <a:rPr lang="en-US" dirty="0" err="1">
                <a:effectLst/>
              </a:rPr>
              <a:t>Gusain</a:t>
            </a:r>
            <a:endParaRPr lang="en-US" dirty="0">
              <a:effectLst/>
            </a:endParaRPr>
          </a:p>
          <a:p>
            <a:r>
              <a:rPr lang="en-US" dirty="0">
                <a:effectLst/>
              </a:rPr>
              <a:t>Che-</a:t>
            </a:r>
            <a:r>
              <a:rPr lang="en-US" dirty="0" err="1">
                <a:effectLst/>
              </a:rPr>
              <a:t>Chih</a:t>
            </a:r>
            <a:r>
              <a:rPr lang="en-US" dirty="0">
                <a:effectLst/>
              </a:rPr>
              <a:t> Lee</a:t>
            </a:r>
          </a:p>
          <a:p>
            <a:r>
              <a:rPr lang="en-US" dirty="0" err="1">
                <a:effectLst/>
              </a:rPr>
              <a:t>Kuan-Chih</a:t>
            </a:r>
            <a:r>
              <a:rPr lang="en-US" dirty="0">
                <a:effectLst/>
              </a:rPr>
              <a:t> Lee</a:t>
            </a:r>
          </a:p>
          <a:p>
            <a:r>
              <a:rPr lang="en-US" dirty="0">
                <a:effectLst/>
              </a:rPr>
              <a:t>Akash Deep Kumar</a:t>
            </a:r>
            <a:endParaRPr lang="en-US" dirty="0"/>
          </a:p>
        </p:txBody>
      </p:sp>
      <p:grpSp>
        <p:nvGrpSpPr>
          <p:cNvPr id="38" name="Group 37">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4037" y="2543656"/>
            <a:ext cx="867485" cy="115439"/>
            <a:chOff x="8910933" y="1861308"/>
            <a:chExt cx="867485" cy="115439"/>
          </a:xfrm>
        </p:grpSpPr>
        <p:sp>
          <p:nvSpPr>
            <p:cNvPr id="39" name="Rectangle 38">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872607"/>
      </p:ext>
    </p:extLst>
  </p:cSld>
  <p:clrMapOvr>
    <a:masterClrMapping/>
  </p:clrMapOvr>
  <mc:AlternateContent xmlns:mc="http://schemas.openxmlformats.org/markup-compatibility/2006" xmlns:p159="http://schemas.microsoft.com/office/powerpoint/2015/09/main">
    <mc:Choice Requires="p159">
      <p:transition spd="slow" advTm="6000">
        <p159:morph option="byObject"/>
      </p:transition>
    </mc:Choice>
    <mc:Fallback xmlns="">
      <p:transition spd="slow" advTm="6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A8CC53-003D-4DB8-BAFD-3759FEB3AE03}"/>
              </a:ext>
            </a:extLst>
          </p:cNvPr>
          <p:cNvSpPr txBox="1"/>
          <p:nvPr/>
        </p:nvSpPr>
        <p:spPr>
          <a:xfrm>
            <a:off x="650240" y="457200"/>
            <a:ext cx="2306320" cy="769441"/>
          </a:xfrm>
          <a:prstGeom prst="rect">
            <a:avLst/>
          </a:prstGeom>
          <a:noFill/>
        </p:spPr>
        <p:txBody>
          <a:bodyPr wrap="square" rtlCol="0">
            <a:spAutoFit/>
          </a:bodyPr>
          <a:lstStyle/>
          <a:p>
            <a:r>
              <a:rPr lang="en-US" sz="4400" dirty="0"/>
              <a:t>ANOVA</a:t>
            </a:r>
          </a:p>
        </p:txBody>
      </p:sp>
      <p:pic>
        <p:nvPicPr>
          <p:cNvPr id="3" name="Picture 2" descr="Graphical user interface, text, application&#10;&#10;Description automatically generated">
            <a:extLst>
              <a:ext uri="{FF2B5EF4-FFF2-40B4-BE49-F238E27FC236}">
                <a16:creationId xmlns:a16="http://schemas.microsoft.com/office/drawing/2014/main" id="{CD3B652A-7CBE-43A7-9B75-C3361C07AB2E}"/>
              </a:ext>
            </a:extLst>
          </p:cNvPr>
          <p:cNvPicPr>
            <a:picLocks noChangeAspect="1"/>
          </p:cNvPicPr>
          <p:nvPr/>
        </p:nvPicPr>
        <p:blipFill>
          <a:blip r:embed="rId2"/>
          <a:stretch>
            <a:fillRect/>
          </a:stretch>
        </p:blipFill>
        <p:spPr>
          <a:xfrm>
            <a:off x="573405" y="1227029"/>
            <a:ext cx="2732405" cy="1607820"/>
          </a:xfrm>
          <a:prstGeom prst="rect">
            <a:avLst/>
          </a:prstGeom>
        </p:spPr>
      </p:pic>
      <p:sp>
        <p:nvSpPr>
          <p:cNvPr id="5" name="TextBox 4">
            <a:extLst>
              <a:ext uri="{FF2B5EF4-FFF2-40B4-BE49-F238E27FC236}">
                <a16:creationId xmlns:a16="http://schemas.microsoft.com/office/drawing/2014/main" id="{400B2462-41BF-44AB-A0D6-C03172D5DD3A}"/>
              </a:ext>
            </a:extLst>
          </p:cNvPr>
          <p:cNvSpPr txBox="1"/>
          <p:nvPr/>
        </p:nvSpPr>
        <p:spPr>
          <a:xfrm>
            <a:off x="650240" y="2882949"/>
            <a:ext cx="3484880" cy="584775"/>
          </a:xfrm>
          <a:prstGeom prst="rect">
            <a:avLst/>
          </a:prstGeom>
          <a:noFill/>
        </p:spPr>
        <p:txBody>
          <a:bodyPr wrap="square">
            <a:spAutoFit/>
          </a:bodyPr>
          <a:lstStyle/>
          <a:p>
            <a:pPr marL="0" marR="0">
              <a:spcBef>
                <a:spcPts val="0"/>
              </a:spcBef>
              <a:spcAft>
                <a:spcPts val="0"/>
              </a:spcAft>
            </a:pPr>
            <a:r>
              <a:rPr lang="en-US" sz="1600" b="1" kern="100" dirty="0">
                <a:effectLst/>
                <a:latin typeface="Calibri" panose="020F0502020204030204" pitchFamily="34" charset="0"/>
                <a:ea typeface="PMingLiU" panose="02020500000000000000" pitchFamily="18" charset="-120"/>
                <a:cs typeface="Times New Roman" panose="02020603050405020304" pitchFamily="18" charset="0"/>
              </a:rPr>
              <a:t>First Run </a:t>
            </a:r>
            <a:endParaRPr lang="en-US" sz="1600" kern="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spcBef>
                <a:spcPts val="0"/>
              </a:spcBef>
              <a:spcAft>
                <a:spcPts val="0"/>
              </a:spcAft>
            </a:pPr>
            <a:r>
              <a:rPr lang="en-US" sz="1600" kern="100" dirty="0">
                <a:effectLst/>
                <a:latin typeface="Calibri" panose="020F0502020204030204" pitchFamily="34" charset="0"/>
                <a:ea typeface="PMingLiU" panose="02020500000000000000" pitchFamily="18" charset="-120"/>
                <a:cs typeface="Times New Roman" panose="02020603050405020304" pitchFamily="18" charset="0"/>
              </a:rPr>
              <a:t>Assume that A = Tires (+: Large -: Small)</a:t>
            </a:r>
          </a:p>
        </p:txBody>
      </p:sp>
      <p:pic>
        <p:nvPicPr>
          <p:cNvPr id="6" name="Picture 5" descr="Table&#10;&#10;Description automatically generated">
            <a:extLst>
              <a:ext uri="{FF2B5EF4-FFF2-40B4-BE49-F238E27FC236}">
                <a16:creationId xmlns:a16="http://schemas.microsoft.com/office/drawing/2014/main" id="{D8B45F31-F771-4606-A4D7-D83867B0892C}"/>
              </a:ext>
            </a:extLst>
          </p:cNvPr>
          <p:cNvPicPr>
            <a:picLocks noChangeAspect="1"/>
          </p:cNvPicPr>
          <p:nvPr/>
        </p:nvPicPr>
        <p:blipFill>
          <a:blip r:embed="rId3"/>
          <a:stretch>
            <a:fillRect/>
          </a:stretch>
        </p:blipFill>
        <p:spPr>
          <a:xfrm>
            <a:off x="573405" y="3467724"/>
            <a:ext cx="5274310" cy="3025775"/>
          </a:xfrm>
          <a:prstGeom prst="rect">
            <a:avLst/>
          </a:prstGeom>
        </p:spPr>
      </p:pic>
      <p:pic>
        <p:nvPicPr>
          <p:cNvPr id="8" name="Picture 7" descr="Table&#10;&#10;Description automatically generated">
            <a:extLst>
              <a:ext uri="{FF2B5EF4-FFF2-40B4-BE49-F238E27FC236}">
                <a16:creationId xmlns:a16="http://schemas.microsoft.com/office/drawing/2014/main" id="{1B1B31CC-3A16-421B-83D1-25EF632B67E5}"/>
              </a:ext>
            </a:extLst>
          </p:cNvPr>
          <p:cNvPicPr>
            <a:picLocks noChangeAspect="1"/>
          </p:cNvPicPr>
          <p:nvPr/>
        </p:nvPicPr>
        <p:blipFill>
          <a:blip r:embed="rId4"/>
          <a:stretch>
            <a:fillRect/>
          </a:stretch>
        </p:blipFill>
        <p:spPr>
          <a:xfrm>
            <a:off x="5847715" y="1328241"/>
            <a:ext cx="3514725" cy="1511935"/>
          </a:xfrm>
          <a:prstGeom prst="rect">
            <a:avLst/>
          </a:prstGeom>
        </p:spPr>
      </p:pic>
      <p:pic>
        <p:nvPicPr>
          <p:cNvPr id="9" name="Picture 8" descr="Text&#10;&#10;Description automatically generated">
            <a:extLst>
              <a:ext uri="{FF2B5EF4-FFF2-40B4-BE49-F238E27FC236}">
                <a16:creationId xmlns:a16="http://schemas.microsoft.com/office/drawing/2014/main" id="{E7D8A79C-2FFE-4C53-83FB-0958675CAA71}"/>
              </a:ext>
            </a:extLst>
          </p:cNvPr>
          <p:cNvPicPr>
            <a:picLocks noChangeAspect="1"/>
          </p:cNvPicPr>
          <p:nvPr/>
        </p:nvPicPr>
        <p:blipFill>
          <a:blip r:embed="rId5"/>
          <a:stretch>
            <a:fillRect/>
          </a:stretch>
        </p:blipFill>
        <p:spPr>
          <a:xfrm>
            <a:off x="6096000" y="4605632"/>
            <a:ext cx="5588903" cy="1025728"/>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E5079843-8ADA-4F7F-BB2F-9EE581E9842A}"/>
              </a:ext>
            </a:extLst>
          </p:cNvPr>
          <p:cNvPicPr>
            <a:picLocks noChangeAspect="1"/>
          </p:cNvPicPr>
          <p:nvPr/>
        </p:nvPicPr>
        <p:blipFill>
          <a:blip r:embed="rId6"/>
          <a:stretch>
            <a:fillRect/>
          </a:stretch>
        </p:blipFill>
        <p:spPr>
          <a:xfrm>
            <a:off x="10020300" y="1328241"/>
            <a:ext cx="1358900" cy="2543175"/>
          </a:xfrm>
          <a:prstGeom prst="rect">
            <a:avLst/>
          </a:prstGeom>
        </p:spPr>
      </p:pic>
    </p:spTree>
    <p:extLst>
      <p:ext uri="{BB962C8B-B14F-4D97-AF65-F5344CB8AC3E}">
        <p14:creationId xmlns:p14="http://schemas.microsoft.com/office/powerpoint/2010/main" val="29849349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33" name="Rectangle 3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4" name="Straight Connector 3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37" name="Rectangle 36">
            <a:extLst>
              <a:ext uri="{FF2B5EF4-FFF2-40B4-BE49-F238E27FC236}">
                <a16:creationId xmlns:a16="http://schemas.microsoft.com/office/drawing/2014/main" id="{B2B1E415-24A0-4E31-873B-40790A06E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4700" y="1028700"/>
            <a:ext cx="4035752"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08834" y="4512050"/>
            <a:ext cx="867485" cy="115439"/>
            <a:chOff x="8910933" y="1861308"/>
            <a:chExt cx="867485" cy="115439"/>
          </a:xfrm>
        </p:grpSpPr>
        <p:sp>
          <p:nvSpPr>
            <p:cNvPr id="44" name="Rectangle 43">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8562C1E7-7C96-4D9A-8D18-834253547F8C}"/>
              </a:ext>
            </a:extLst>
          </p:cNvPr>
          <p:cNvSpPr txBox="1"/>
          <p:nvPr/>
        </p:nvSpPr>
        <p:spPr>
          <a:xfrm>
            <a:off x="7501500" y="1360750"/>
            <a:ext cx="3282152" cy="2030150"/>
          </a:xfrm>
          <a:prstGeom prst="rect">
            <a:avLst/>
          </a:prstGeom>
        </p:spPr>
        <p:txBody>
          <a:bodyPr vert="horz" lIns="91440" tIns="45720" rIns="91440" bIns="45720" rtlCol="0" anchor="b">
            <a:normAutofit/>
          </a:bodyPr>
          <a:lstStyle/>
          <a:p>
            <a:pPr algn="ctr">
              <a:lnSpc>
                <a:spcPct val="110000"/>
              </a:lnSpc>
              <a:spcBef>
                <a:spcPct val="0"/>
              </a:spcBef>
              <a:spcAft>
                <a:spcPts val="600"/>
              </a:spcAft>
            </a:pPr>
            <a:r>
              <a:rPr lang="en-US" sz="2600" kern="1200" cap="all" spc="390" baseline="0">
                <a:solidFill>
                  <a:schemeClr val="tx2"/>
                </a:solidFill>
                <a:latin typeface="+mj-lt"/>
                <a:ea typeface="+mj-ea"/>
                <a:cs typeface="+mj-cs"/>
              </a:rPr>
              <a:t>Pareto </a:t>
            </a:r>
            <a:br>
              <a:rPr lang="en-US" sz="2600" kern="1200" cap="all" spc="390" baseline="0">
                <a:solidFill>
                  <a:schemeClr val="tx2"/>
                </a:solidFill>
                <a:latin typeface="+mj-lt"/>
                <a:ea typeface="+mj-ea"/>
                <a:cs typeface="+mj-cs"/>
              </a:rPr>
            </a:br>
            <a:r>
              <a:rPr lang="en-US" sz="2600" kern="1200" cap="all" spc="390" baseline="0">
                <a:solidFill>
                  <a:schemeClr val="tx2"/>
                </a:solidFill>
                <a:latin typeface="+mj-lt"/>
                <a:ea typeface="+mj-ea"/>
                <a:cs typeface="+mj-cs"/>
              </a:rPr>
              <a:t>and Significance </a:t>
            </a:r>
            <a:br>
              <a:rPr lang="en-US" sz="2600" kern="1200" cap="all" spc="390" baseline="0">
                <a:solidFill>
                  <a:schemeClr val="tx2"/>
                </a:solidFill>
                <a:latin typeface="+mj-lt"/>
                <a:ea typeface="+mj-ea"/>
                <a:cs typeface="+mj-cs"/>
              </a:rPr>
            </a:br>
            <a:r>
              <a:rPr lang="en-US" sz="2600" kern="1200" cap="all" spc="390" baseline="0">
                <a:solidFill>
                  <a:schemeClr val="tx2"/>
                </a:solidFill>
                <a:latin typeface="+mj-lt"/>
                <a:ea typeface="+mj-ea"/>
                <a:cs typeface="+mj-cs"/>
              </a:rPr>
              <a:t>Analysis</a:t>
            </a:r>
          </a:p>
        </p:txBody>
      </p:sp>
      <p:pic>
        <p:nvPicPr>
          <p:cNvPr id="2" name="Picture 1">
            <a:extLst>
              <a:ext uri="{FF2B5EF4-FFF2-40B4-BE49-F238E27FC236}">
                <a16:creationId xmlns:a16="http://schemas.microsoft.com/office/drawing/2014/main" id="{64A83CB6-1950-438C-BE43-2E911DA37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60919" y="83934"/>
            <a:ext cx="5774162" cy="3183881"/>
          </a:xfrm>
          <a:prstGeom prst="rect">
            <a:avLst/>
          </a:prstGeom>
          <a:noFill/>
        </p:spPr>
      </p:pic>
      <p:pic>
        <p:nvPicPr>
          <p:cNvPr id="3" name="Picture 2">
            <a:extLst>
              <a:ext uri="{FF2B5EF4-FFF2-40B4-BE49-F238E27FC236}">
                <a16:creationId xmlns:a16="http://schemas.microsoft.com/office/drawing/2014/main" id="{E278E1A4-9D30-4288-B7EE-73D8BAE26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60919" y="3425421"/>
            <a:ext cx="5771854" cy="3274973"/>
          </a:xfrm>
          <a:prstGeom prst="rect">
            <a:avLst/>
          </a:prstGeom>
          <a:noFill/>
        </p:spPr>
      </p:pic>
    </p:spTree>
    <p:extLst>
      <p:ext uri="{BB962C8B-B14F-4D97-AF65-F5344CB8AC3E}">
        <p14:creationId xmlns:p14="http://schemas.microsoft.com/office/powerpoint/2010/main" val="171412875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8D0C60F-E7BC-47C4-989A-5CF3E68BD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
            <a:extLst>
              <a:ext uri="{FF2B5EF4-FFF2-40B4-BE49-F238E27FC236}">
                <a16:creationId xmlns:a16="http://schemas.microsoft.com/office/drawing/2014/main" id="{B572D2B0-57F9-4D28-8840-98CD62539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FA4AE5B-D7BE-4FB0-B14E-12C96848EF8C}"/>
              </a:ext>
            </a:extLst>
          </p:cNvPr>
          <p:cNvSpPr txBox="1"/>
          <p:nvPr/>
        </p:nvSpPr>
        <p:spPr>
          <a:xfrm>
            <a:off x="1424941" y="1737360"/>
            <a:ext cx="3261360" cy="2524187"/>
          </a:xfrm>
          <a:prstGeom prst="rect">
            <a:avLst/>
          </a:prstGeom>
        </p:spPr>
        <p:txBody>
          <a:bodyPr vert="horz" lIns="91440" tIns="45720" rIns="91440" bIns="45720" rtlCol="0" anchor="ctr">
            <a:normAutofit fontScale="92500"/>
          </a:bodyPr>
          <a:lstStyle/>
          <a:p>
            <a:pPr algn="ctr">
              <a:spcBef>
                <a:spcPct val="0"/>
              </a:spcBef>
              <a:spcAft>
                <a:spcPts val="600"/>
              </a:spcAft>
            </a:pPr>
            <a:r>
              <a:rPr lang="en-US" sz="3200" dirty="0">
                <a:solidFill>
                  <a:schemeClr val="tx2"/>
                </a:solidFill>
                <a:latin typeface="+mj-lt"/>
                <a:ea typeface="+mj-ea"/>
                <a:cs typeface="+mj-cs"/>
              </a:rPr>
              <a:t>Results and Interpretations</a:t>
            </a:r>
          </a:p>
          <a:p>
            <a:pPr algn="ctr">
              <a:spcBef>
                <a:spcPct val="0"/>
              </a:spcBef>
              <a:spcAft>
                <a:spcPts val="600"/>
              </a:spcAft>
            </a:pPr>
            <a:r>
              <a:rPr lang="en-US" sz="3000" dirty="0">
                <a:solidFill>
                  <a:schemeClr val="tx2"/>
                </a:solidFill>
                <a:latin typeface="+mj-lt"/>
                <a:ea typeface="+mj-ea"/>
                <a:cs typeface="+mj-cs"/>
              </a:rPr>
              <a:t>(After dropping Height of Windshield*Spoiler)</a:t>
            </a:r>
          </a:p>
        </p:txBody>
      </p:sp>
      <p:sp>
        <p:nvSpPr>
          <p:cNvPr id="5" name="TextBox 4">
            <a:extLst>
              <a:ext uri="{FF2B5EF4-FFF2-40B4-BE49-F238E27FC236}">
                <a16:creationId xmlns:a16="http://schemas.microsoft.com/office/drawing/2014/main" id="{B3055364-78E3-4EA5-BA60-F4291A9CFCA0}"/>
              </a:ext>
            </a:extLst>
          </p:cNvPr>
          <p:cNvSpPr txBox="1"/>
          <p:nvPr/>
        </p:nvSpPr>
        <p:spPr>
          <a:xfrm>
            <a:off x="6972300" y="3429000"/>
            <a:ext cx="4419886" cy="3083560"/>
          </a:xfrm>
          <a:prstGeom prst="rect">
            <a:avLst/>
          </a:prstGeom>
        </p:spPr>
        <p:txBody>
          <a:bodyPr vert="horz" lIns="91440" tIns="45720" rIns="91440" bIns="45720" rtlCol="0" anchor="ctr">
            <a:normAutofit/>
          </a:bodyPr>
          <a:lstStyle/>
          <a:p>
            <a:pPr algn="ctr">
              <a:spcAft>
                <a:spcPts val="600"/>
              </a:spcAft>
            </a:pPr>
            <a:r>
              <a:rPr lang="en-US" sz="1600" dirty="0">
                <a:solidFill>
                  <a:schemeClr val="tx2"/>
                </a:solidFill>
              </a:rPr>
              <a:t>We drop the interaction of Windshield height and Spoiler and review the residual results.</a:t>
            </a:r>
          </a:p>
          <a:p>
            <a:pPr marL="342900" indent="-342900">
              <a:spcAft>
                <a:spcPts val="600"/>
              </a:spcAft>
              <a:buAutoNum type="arabicPeriod"/>
            </a:pPr>
            <a:r>
              <a:rPr lang="en-US" sz="1600" dirty="0">
                <a:solidFill>
                  <a:schemeClr val="tx2"/>
                </a:solidFill>
              </a:rPr>
              <a:t>Normality – This seems to be better than the previous results with more data points passing the fat pencil test.</a:t>
            </a:r>
          </a:p>
          <a:p>
            <a:pPr marL="342900" indent="-342900">
              <a:spcAft>
                <a:spcPts val="600"/>
              </a:spcAft>
              <a:buAutoNum type="arabicPeriod"/>
            </a:pPr>
            <a:r>
              <a:rPr lang="en-US" sz="1600" dirty="0">
                <a:solidFill>
                  <a:schemeClr val="tx2"/>
                </a:solidFill>
              </a:rPr>
              <a:t>The Histogram is skewed to the left due to 1 outlier.</a:t>
            </a:r>
          </a:p>
          <a:p>
            <a:pPr marL="342900" indent="-342900">
              <a:spcAft>
                <a:spcPts val="600"/>
              </a:spcAft>
              <a:buAutoNum type="arabicPeriod"/>
            </a:pPr>
            <a:r>
              <a:rPr lang="en-US" sz="1600" dirty="0">
                <a:solidFill>
                  <a:schemeClr val="tx2"/>
                </a:solidFill>
              </a:rPr>
              <a:t>The Plots for equal variance also looks satisfactory, better than the previous run.</a:t>
            </a:r>
          </a:p>
          <a:p>
            <a:pPr marL="342900" indent="-342900">
              <a:spcAft>
                <a:spcPts val="600"/>
              </a:spcAft>
              <a:buAutoNum type="arabicPeriod"/>
            </a:pPr>
            <a:r>
              <a:rPr lang="en-US" sz="1600" dirty="0">
                <a:solidFill>
                  <a:schemeClr val="tx2"/>
                </a:solidFill>
              </a:rPr>
              <a:t>The data points also pass the Randomization test.</a:t>
            </a:r>
          </a:p>
        </p:txBody>
      </p:sp>
      <p:grpSp>
        <p:nvGrpSpPr>
          <p:cNvPr id="18" name="Group 17">
            <a:extLst>
              <a:ext uri="{FF2B5EF4-FFF2-40B4-BE49-F238E27FC236}">
                <a16:creationId xmlns:a16="http://schemas.microsoft.com/office/drawing/2014/main" id="{7CD49DFA-3E95-4EE4-8505-DADB9ABC70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19" name="Rectangle 18">
              <a:extLst>
                <a:ext uri="{FF2B5EF4-FFF2-40B4-BE49-F238E27FC236}">
                  <a16:creationId xmlns:a16="http://schemas.microsoft.com/office/drawing/2014/main" id="{36D817C6-71C0-49E6-8B19-E9E9217A2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A23AD9A9-354F-444B-9370-B698970FEF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7F4928-516E-4CF1-8E81-C48527970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24AA4E40-00A5-4E46-8BE6-326F50C77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658355" y="132172"/>
            <a:ext cx="4971289" cy="3317064"/>
          </a:xfrm>
          <a:prstGeom prst="rect">
            <a:avLst/>
          </a:prstGeom>
          <a:noFill/>
        </p:spPr>
      </p:pic>
    </p:spTree>
    <p:extLst>
      <p:ext uri="{BB962C8B-B14F-4D97-AF65-F5344CB8AC3E}">
        <p14:creationId xmlns:p14="http://schemas.microsoft.com/office/powerpoint/2010/main" val="303126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A8CC53-003D-4DB8-BAFD-3759FEB3AE03}"/>
              </a:ext>
            </a:extLst>
          </p:cNvPr>
          <p:cNvSpPr txBox="1"/>
          <p:nvPr/>
        </p:nvSpPr>
        <p:spPr>
          <a:xfrm>
            <a:off x="650240" y="457200"/>
            <a:ext cx="2306320" cy="769441"/>
          </a:xfrm>
          <a:prstGeom prst="rect">
            <a:avLst/>
          </a:prstGeom>
          <a:noFill/>
        </p:spPr>
        <p:txBody>
          <a:bodyPr wrap="square" rtlCol="0">
            <a:spAutoFit/>
          </a:bodyPr>
          <a:lstStyle/>
          <a:p>
            <a:r>
              <a:rPr lang="en-US" sz="4400" dirty="0"/>
              <a:t>ANOVA</a:t>
            </a:r>
          </a:p>
        </p:txBody>
      </p:sp>
      <p:pic>
        <p:nvPicPr>
          <p:cNvPr id="11" name="Picture 10" descr="Table&#10;&#10;Description automatically generated">
            <a:extLst>
              <a:ext uri="{FF2B5EF4-FFF2-40B4-BE49-F238E27FC236}">
                <a16:creationId xmlns:a16="http://schemas.microsoft.com/office/drawing/2014/main" id="{AF2C9A02-70B0-4C9F-BABD-2B0DC1407213}"/>
              </a:ext>
            </a:extLst>
          </p:cNvPr>
          <p:cNvPicPr>
            <a:picLocks noChangeAspect="1"/>
          </p:cNvPicPr>
          <p:nvPr/>
        </p:nvPicPr>
        <p:blipFill>
          <a:blip r:embed="rId2"/>
          <a:stretch>
            <a:fillRect/>
          </a:stretch>
        </p:blipFill>
        <p:spPr>
          <a:xfrm>
            <a:off x="650240" y="1226641"/>
            <a:ext cx="5274310" cy="3271520"/>
          </a:xfrm>
          <a:prstGeom prst="rect">
            <a:avLst/>
          </a:prstGeom>
        </p:spPr>
      </p:pic>
      <p:pic>
        <p:nvPicPr>
          <p:cNvPr id="13" name="Picture 12" descr="Table&#10;&#10;Description automatically generated">
            <a:extLst>
              <a:ext uri="{FF2B5EF4-FFF2-40B4-BE49-F238E27FC236}">
                <a16:creationId xmlns:a16="http://schemas.microsoft.com/office/drawing/2014/main" id="{0B4D0D2E-4C55-4490-8A74-8C044E3FD3D6}"/>
              </a:ext>
            </a:extLst>
          </p:cNvPr>
          <p:cNvPicPr>
            <a:picLocks noChangeAspect="1"/>
          </p:cNvPicPr>
          <p:nvPr/>
        </p:nvPicPr>
        <p:blipFill>
          <a:blip r:embed="rId3"/>
          <a:stretch>
            <a:fillRect/>
          </a:stretch>
        </p:blipFill>
        <p:spPr>
          <a:xfrm>
            <a:off x="6109257" y="1226641"/>
            <a:ext cx="3848100" cy="1821359"/>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048F6F63-63BD-4E33-82C1-A527234C2B61}"/>
              </a:ext>
            </a:extLst>
          </p:cNvPr>
          <p:cNvPicPr>
            <a:picLocks noChangeAspect="1"/>
          </p:cNvPicPr>
          <p:nvPr/>
        </p:nvPicPr>
        <p:blipFill>
          <a:blip r:embed="rId4"/>
          <a:stretch>
            <a:fillRect/>
          </a:stretch>
        </p:blipFill>
        <p:spPr>
          <a:xfrm>
            <a:off x="650240" y="4498160"/>
            <a:ext cx="6713843" cy="1353999"/>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5562BFFA-7FE6-469C-A33E-29EE4B2D2D20}"/>
              </a:ext>
            </a:extLst>
          </p:cNvPr>
          <p:cNvPicPr>
            <a:picLocks noChangeAspect="1"/>
          </p:cNvPicPr>
          <p:nvPr/>
        </p:nvPicPr>
        <p:blipFill>
          <a:blip r:embed="rId5"/>
          <a:stretch>
            <a:fillRect/>
          </a:stretch>
        </p:blipFill>
        <p:spPr>
          <a:xfrm>
            <a:off x="10115552" y="1226641"/>
            <a:ext cx="1622425" cy="2847975"/>
          </a:xfrm>
          <a:prstGeom prst="rect">
            <a:avLst/>
          </a:prstGeom>
        </p:spPr>
      </p:pic>
    </p:spTree>
    <p:extLst>
      <p:ext uri="{BB962C8B-B14F-4D97-AF65-F5344CB8AC3E}">
        <p14:creationId xmlns:p14="http://schemas.microsoft.com/office/powerpoint/2010/main" val="362289476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33" name="Rectangle 3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4" name="Straight Connector 3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37" name="Rectangle 36">
            <a:extLst>
              <a:ext uri="{FF2B5EF4-FFF2-40B4-BE49-F238E27FC236}">
                <a16:creationId xmlns:a16="http://schemas.microsoft.com/office/drawing/2014/main" id="{B2B1E415-24A0-4E31-873B-40790A06E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4700" y="1028700"/>
            <a:ext cx="4035752"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08834" y="4512050"/>
            <a:ext cx="867485" cy="115439"/>
            <a:chOff x="8910933" y="1861308"/>
            <a:chExt cx="867485" cy="115439"/>
          </a:xfrm>
        </p:grpSpPr>
        <p:sp>
          <p:nvSpPr>
            <p:cNvPr id="44" name="Rectangle 43">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8562C1E7-7C96-4D9A-8D18-834253547F8C}"/>
              </a:ext>
            </a:extLst>
          </p:cNvPr>
          <p:cNvSpPr txBox="1"/>
          <p:nvPr/>
        </p:nvSpPr>
        <p:spPr>
          <a:xfrm>
            <a:off x="7501500" y="1360750"/>
            <a:ext cx="3282152" cy="2030150"/>
          </a:xfrm>
          <a:prstGeom prst="rect">
            <a:avLst/>
          </a:prstGeom>
        </p:spPr>
        <p:txBody>
          <a:bodyPr vert="horz" lIns="91440" tIns="45720" rIns="91440" bIns="45720" rtlCol="0" anchor="b">
            <a:normAutofit/>
          </a:bodyPr>
          <a:lstStyle/>
          <a:p>
            <a:pPr algn="ctr">
              <a:lnSpc>
                <a:spcPct val="110000"/>
              </a:lnSpc>
              <a:spcBef>
                <a:spcPct val="0"/>
              </a:spcBef>
              <a:spcAft>
                <a:spcPts val="600"/>
              </a:spcAft>
            </a:pPr>
            <a:r>
              <a:rPr lang="en-US" sz="2600" kern="1200" cap="all" spc="390" baseline="0">
                <a:solidFill>
                  <a:schemeClr val="tx2"/>
                </a:solidFill>
                <a:latin typeface="+mj-lt"/>
                <a:ea typeface="+mj-ea"/>
                <a:cs typeface="+mj-cs"/>
              </a:rPr>
              <a:t>Pareto </a:t>
            </a:r>
            <a:br>
              <a:rPr lang="en-US" sz="2600" kern="1200" cap="all" spc="390" baseline="0">
                <a:solidFill>
                  <a:schemeClr val="tx2"/>
                </a:solidFill>
                <a:latin typeface="+mj-lt"/>
                <a:ea typeface="+mj-ea"/>
                <a:cs typeface="+mj-cs"/>
              </a:rPr>
            </a:br>
            <a:r>
              <a:rPr lang="en-US" sz="2600" kern="1200" cap="all" spc="390" baseline="0">
                <a:solidFill>
                  <a:schemeClr val="tx2"/>
                </a:solidFill>
                <a:latin typeface="+mj-lt"/>
                <a:ea typeface="+mj-ea"/>
                <a:cs typeface="+mj-cs"/>
              </a:rPr>
              <a:t>and Significance </a:t>
            </a:r>
            <a:br>
              <a:rPr lang="en-US" sz="2600" kern="1200" cap="all" spc="390" baseline="0">
                <a:solidFill>
                  <a:schemeClr val="tx2"/>
                </a:solidFill>
                <a:latin typeface="+mj-lt"/>
                <a:ea typeface="+mj-ea"/>
                <a:cs typeface="+mj-cs"/>
              </a:rPr>
            </a:br>
            <a:r>
              <a:rPr lang="en-US" sz="2600" kern="1200" cap="all" spc="390" baseline="0">
                <a:solidFill>
                  <a:schemeClr val="tx2"/>
                </a:solidFill>
                <a:latin typeface="+mj-lt"/>
                <a:ea typeface="+mj-ea"/>
                <a:cs typeface="+mj-cs"/>
              </a:rPr>
              <a:t>Analysis</a:t>
            </a:r>
          </a:p>
        </p:txBody>
      </p:sp>
      <p:pic>
        <p:nvPicPr>
          <p:cNvPr id="17" name="Picture 16">
            <a:extLst>
              <a:ext uri="{FF2B5EF4-FFF2-40B4-BE49-F238E27FC236}">
                <a16:creationId xmlns:a16="http://schemas.microsoft.com/office/drawing/2014/main" id="{43535B08-571B-4F53-B1CB-9954D14650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745" y="157606"/>
            <a:ext cx="5762028" cy="3110209"/>
          </a:xfrm>
          <a:prstGeom prst="rect">
            <a:avLst/>
          </a:prstGeom>
          <a:noFill/>
          <a:ln>
            <a:noFill/>
          </a:ln>
        </p:spPr>
      </p:pic>
      <p:pic>
        <p:nvPicPr>
          <p:cNvPr id="18" name="Picture 17">
            <a:extLst>
              <a:ext uri="{FF2B5EF4-FFF2-40B4-BE49-F238E27FC236}">
                <a16:creationId xmlns:a16="http://schemas.microsoft.com/office/drawing/2014/main" id="{AD96E3B9-0ABE-4955-B56E-1A106B1AA2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367" y="3390901"/>
            <a:ext cx="5736000" cy="3309494"/>
          </a:xfrm>
          <a:prstGeom prst="rect">
            <a:avLst/>
          </a:prstGeom>
          <a:noFill/>
          <a:ln>
            <a:noFill/>
          </a:ln>
        </p:spPr>
      </p:pic>
    </p:spTree>
    <p:extLst>
      <p:ext uri="{BB962C8B-B14F-4D97-AF65-F5344CB8AC3E}">
        <p14:creationId xmlns:p14="http://schemas.microsoft.com/office/powerpoint/2010/main" val="118221010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5963F5-652B-4842-862B-56C1D2425CD8}"/>
              </a:ext>
            </a:extLst>
          </p:cNvPr>
          <p:cNvGraphicFramePr>
            <a:graphicFrameLocks noGrp="1"/>
          </p:cNvGraphicFramePr>
          <p:nvPr>
            <p:extLst>
              <p:ext uri="{D42A27DB-BD31-4B8C-83A1-F6EECF244321}">
                <p14:modId xmlns:p14="http://schemas.microsoft.com/office/powerpoint/2010/main" val="4117759699"/>
              </p:ext>
            </p:extLst>
          </p:nvPr>
        </p:nvGraphicFramePr>
        <p:xfrm>
          <a:off x="1028700" y="2787650"/>
          <a:ext cx="10134599" cy="3720288"/>
        </p:xfrm>
        <a:graphic>
          <a:graphicData uri="http://schemas.openxmlformats.org/drawingml/2006/table">
            <a:tbl>
              <a:tblPr>
                <a:tableStyleId>{5C22544A-7EE6-4342-B048-85BDC9FD1C3A}</a:tableStyleId>
              </a:tblPr>
              <a:tblGrid>
                <a:gridCol w="1443218">
                  <a:extLst>
                    <a:ext uri="{9D8B030D-6E8A-4147-A177-3AD203B41FA5}">
                      <a16:colId xmlns:a16="http://schemas.microsoft.com/office/drawing/2014/main" val="387642294"/>
                    </a:ext>
                  </a:extLst>
                </a:gridCol>
                <a:gridCol w="513144">
                  <a:extLst>
                    <a:ext uri="{9D8B030D-6E8A-4147-A177-3AD203B41FA5}">
                      <a16:colId xmlns:a16="http://schemas.microsoft.com/office/drawing/2014/main" val="2303812007"/>
                    </a:ext>
                  </a:extLst>
                </a:gridCol>
                <a:gridCol w="748335">
                  <a:extLst>
                    <a:ext uri="{9D8B030D-6E8A-4147-A177-3AD203B41FA5}">
                      <a16:colId xmlns:a16="http://schemas.microsoft.com/office/drawing/2014/main" val="520473797"/>
                    </a:ext>
                  </a:extLst>
                </a:gridCol>
                <a:gridCol w="1165265">
                  <a:extLst>
                    <a:ext uri="{9D8B030D-6E8A-4147-A177-3AD203B41FA5}">
                      <a16:colId xmlns:a16="http://schemas.microsoft.com/office/drawing/2014/main" val="1134895873"/>
                    </a:ext>
                  </a:extLst>
                </a:gridCol>
                <a:gridCol w="759026">
                  <a:extLst>
                    <a:ext uri="{9D8B030D-6E8A-4147-A177-3AD203B41FA5}">
                      <a16:colId xmlns:a16="http://schemas.microsoft.com/office/drawing/2014/main" val="2710432613"/>
                    </a:ext>
                  </a:extLst>
                </a:gridCol>
                <a:gridCol w="449001">
                  <a:extLst>
                    <a:ext uri="{9D8B030D-6E8A-4147-A177-3AD203B41FA5}">
                      <a16:colId xmlns:a16="http://schemas.microsoft.com/office/drawing/2014/main" val="1779734857"/>
                    </a:ext>
                  </a:extLst>
                </a:gridCol>
                <a:gridCol w="1314932">
                  <a:extLst>
                    <a:ext uri="{9D8B030D-6E8A-4147-A177-3AD203B41FA5}">
                      <a16:colId xmlns:a16="http://schemas.microsoft.com/office/drawing/2014/main" val="3595963094"/>
                    </a:ext>
                  </a:extLst>
                </a:gridCol>
                <a:gridCol w="459692">
                  <a:extLst>
                    <a:ext uri="{9D8B030D-6E8A-4147-A177-3AD203B41FA5}">
                      <a16:colId xmlns:a16="http://schemas.microsoft.com/office/drawing/2014/main" val="3613042574"/>
                    </a:ext>
                  </a:extLst>
                </a:gridCol>
                <a:gridCol w="1314932">
                  <a:extLst>
                    <a:ext uri="{9D8B030D-6E8A-4147-A177-3AD203B41FA5}">
                      <a16:colId xmlns:a16="http://schemas.microsoft.com/office/drawing/2014/main" val="2278905724"/>
                    </a:ext>
                  </a:extLst>
                </a:gridCol>
                <a:gridCol w="1090432">
                  <a:extLst>
                    <a:ext uri="{9D8B030D-6E8A-4147-A177-3AD203B41FA5}">
                      <a16:colId xmlns:a16="http://schemas.microsoft.com/office/drawing/2014/main" val="3064502731"/>
                    </a:ext>
                  </a:extLst>
                </a:gridCol>
                <a:gridCol w="876622">
                  <a:extLst>
                    <a:ext uri="{9D8B030D-6E8A-4147-A177-3AD203B41FA5}">
                      <a16:colId xmlns:a16="http://schemas.microsoft.com/office/drawing/2014/main" val="4052074952"/>
                    </a:ext>
                  </a:extLst>
                </a:gridCol>
              </a:tblGrid>
              <a:tr h="155012">
                <a:tc>
                  <a:txBody>
                    <a:bodyPr/>
                    <a:lstStyle/>
                    <a:p>
                      <a:pPr algn="ctr" fontAlgn="b"/>
                      <a:r>
                        <a:rPr lang="en-US" sz="900" u="none" strike="noStrike">
                          <a:effectLst/>
                        </a:rPr>
                        <a:t>Model1</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2 </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3</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4</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46309075"/>
                  </a:ext>
                </a:extLst>
              </a:tr>
              <a:tr h="155012">
                <a:tc>
                  <a:txBody>
                    <a:bodyPr/>
                    <a:lstStyle/>
                    <a:p>
                      <a:pPr algn="ctr" fontAlgn="b"/>
                      <a:r>
                        <a:rPr lang="en-US" sz="900" u="none" strike="noStrike">
                          <a:effectLst/>
                        </a:rPr>
                        <a:t>Steering</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Steering</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Steering</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Steering</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31961976"/>
                  </a:ext>
                </a:extLst>
              </a:tr>
              <a:tr h="155012">
                <a:tc>
                  <a:txBody>
                    <a:bodyPr/>
                    <a:lstStyle/>
                    <a:p>
                      <a:pPr algn="ctr" fontAlgn="b"/>
                      <a:r>
                        <a:rPr lang="en-US" sz="900" u="none" strike="noStrike">
                          <a:effectLst/>
                        </a:rPr>
                        <a:t>Windshield (small)</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Windshield (small)</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Windshield (small)</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Windshield (small)</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29452410"/>
                  </a:ext>
                </a:extLst>
              </a:tr>
              <a:tr h="155012">
                <a:tc>
                  <a:txBody>
                    <a:bodyPr/>
                    <a:lstStyle/>
                    <a:p>
                      <a:pPr algn="ctr" fontAlgn="b"/>
                      <a:r>
                        <a:rPr lang="en-US" sz="900" u="none" strike="noStrike">
                          <a:effectLst/>
                        </a:rPr>
                        <a:t>2*2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01729507"/>
                  </a:ext>
                </a:extLst>
              </a:tr>
              <a:tr h="155012">
                <a:tc>
                  <a:txBody>
                    <a:bodyPr/>
                    <a:lstStyle/>
                    <a:p>
                      <a:pPr algn="ctr" fontAlgn="b"/>
                      <a:r>
                        <a:rPr lang="en-US" sz="900" u="none" strike="noStrike">
                          <a:effectLst/>
                        </a:rPr>
                        <a:t>Small Front wheels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Small Front wheels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Small Front wheels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Small Front wheels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3740503"/>
                  </a:ext>
                </a:extLst>
              </a:tr>
              <a:tr h="155012">
                <a:tc>
                  <a:txBody>
                    <a:bodyPr/>
                    <a:lstStyle/>
                    <a:p>
                      <a:pPr algn="ctr" fontAlgn="b"/>
                      <a:r>
                        <a:rPr lang="en-US" sz="900" u="none" strike="noStrike">
                          <a:effectLst/>
                        </a:rPr>
                        <a:t>2*4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2*4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2*4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2*4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2000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99318042"/>
                  </a:ext>
                </a:extLst>
              </a:tr>
              <a:tr h="155012">
                <a:tc>
                  <a:txBody>
                    <a:bodyPr/>
                    <a:lstStyle/>
                    <a:p>
                      <a:pPr algn="ctr" fontAlgn="b"/>
                      <a:r>
                        <a:rPr lang="en-US" sz="900" u="none" strike="noStrike">
                          <a:effectLst/>
                        </a:rPr>
                        <a:t>2*8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2*8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1200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2*8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1200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1*8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85917162"/>
                  </a:ext>
                </a:extLst>
              </a:tr>
              <a:tr h="155012">
                <a:tc>
                  <a:txBody>
                    <a:bodyPr/>
                    <a:lstStyle/>
                    <a:p>
                      <a:pPr algn="ctr" fontAlgn="b"/>
                      <a:r>
                        <a:rPr lang="en-US" sz="900" u="none" strike="noStrike">
                          <a:effectLst/>
                        </a:rPr>
                        <a:t>Small Rear Wheels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Small Rear Wheels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Small Rear Wheels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Small Rear Wheels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72496083"/>
                  </a:ext>
                </a:extLst>
              </a:tr>
              <a:tr h="155012">
                <a:tc>
                  <a:txBody>
                    <a:bodyPr/>
                    <a:lstStyle/>
                    <a:p>
                      <a:pPr algn="ctr" fontAlgn="b"/>
                      <a:r>
                        <a:rPr lang="en-US" sz="900" u="none" strike="noStrike">
                          <a:effectLst/>
                        </a:rPr>
                        <a:t>4*10 base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4*10 base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4*10 base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4*10 base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88050245"/>
                  </a:ext>
                </a:extLst>
              </a:tr>
              <a:tr h="155012">
                <a:tc>
                  <a:txBody>
                    <a:bodyPr/>
                    <a:lstStyle/>
                    <a:p>
                      <a:pPr algn="ctr" fontAlgn="b"/>
                      <a:r>
                        <a:rPr lang="en-US" sz="900" u="none" strike="noStrike">
                          <a:effectLst/>
                        </a:rPr>
                        <a:t>2*2 Block Piece/Tires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Piece/Tires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Piece/Tires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Piece/Tires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4000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53736699"/>
                  </a:ext>
                </a:extLst>
              </a:tr>
              <a:tr h="155012">
                <a:tc>
                  <a:txBody>
                    <a:bodyPr/>
                    <a:lstStyle/>
                    <a:p>
                      <a:pPr algn="ctr" fontAlgn="b"/>
                      <a:r>
                        <a:rPr lang="en-US" sz="900" u="none" strike="noStrike">
                          <a:effectLst/>
                        </a:rPr>
                        <a:t>Model Cost</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10300</a:t>
                      </a:r>
                      <a:endParaRPr lang="en-US" sz="900" b="0" i="0" u="none" strike="noStrike">
                        <a:solidFill>
                          <a:srgbClr val="0061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Cost</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11500</a:t>
                      </a:r>
                      <a:endParaRPr lang="en-US" sz="900" b="0" i="0" u="none" strike="noStrike">
                        <a:solidFill>
                          <a:srgbClr val="0061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Cost</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12500</a:t>
                      </a:r>
                      <a:endParaRPr lang="en-US" sz="900" b="0" i="0" u="none" strike="noStrike">
                        <a:solidFill>
                          <a:srgbClr val="0061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Cost</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11300</a:t>
                      </a:r>
                      <a:endParaRPr lang="en-US" sz="900" b="0" i="0" u="none" strike="noStrike">
                        <a:solidFill>
                          <a:srgbClr val="006100"/>
                        </a:solidFill>
                        <a:effectLst/>
                        <a:latin typeface="Calibri" panose="020F0502020204030204" pitchFamily="34" charset="0"/>
                      </a:endParaRPr>
                    </a:p>
                  </a:txBody>
                  <a:tcPr marL="0" marR="0" marT="0" marB="0" anchor="b"/>
                </a:tc>
                <a:extLst>
                  <a:ext uri="{0D108BD9-81ED-4DB2-BD59-A6C34878D82A}">
                    <a16:rowId xmlns:a16="http://schemas.microsoft.com/office/drawing/2014/main" val="3216768579"/>
                  </a:ext>
                </a:extLst>
              </a:tr>
              <a:tr h="155012">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95417885"/>
                  </a:ext>
                </a:extLst>
              </a:tr>
              <a:tr h="155012">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70874361"/>
                  </a:ext>
                </a:extLst>
              </a:tr>
              <a:tr h="155012">
                <a:tc>
                  <a:txBody>
                    <a:bodyPr/>
                    <a:lstStyle/>
                    <a:p>
                      <a:pPr algn="ctr" fontAlgn="b"/>
                      <a:r>
                        <a:rPr lang="en-US" sz="900" u="none" strike="noStrike">
                          <a:effectLst/>
                        </a:rPr>
                        <a:t>Model5</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6</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7</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8 (OPTIMAL)</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27118678"/>
                  </a:ext>
                </a:extLst>
              </a:tr>
              <a:tr h="155012">
                <a:tc>
                  <a:txBody>
                    <a:bodyPr/>
                    <a:lstStyle/>
                    <a:p>
                      <a:pPr algn="ctr" fontAlgn="b"/>
                      <a:r>
                        <a:rPr lang="en-US" sz="900" u="none" strike="noStrike">
                          <a:effectLst/>
                        </a:rPr>
                        <a:t>Steering</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Steering</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Steering</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Steering</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84524317"/>
                  </a:ext>
                </a:extLst>
              </a:tr>
              <a:tr h="155012">
                <a:tc>
                  <a:txBody>
                    <a:bodyPr/>
                    <a:lstStyle/>
                    <a:p>
                      <a:pPr algn="ctr" fontAlgn="b"/>
                      <a:r>
                        <a:rPr lang="en-US" sz="900" u="none" strike="noStrike">
                          <a:effectLst/>
                        </a:rPr>
                        <a:t>Windshield (small)</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Windshield (small)</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Windshield (small)</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Windshield (small)</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113336123"/>
                  </a:ext>
                </a:extLst>
              </a:tr>
              <a:tr h="155012">
                <a:tc>
                  <a:txBody>
                    <a:bodyPr/>
                    <a:lstStyle/>
                    <a:p>
                      <a:pPr algn="ctr" fontAlgn="b"/>
                      <a:r>
                        <a:rPr lang="en-US" sz="900" u="none" strike="noStrike">
                          <a:effectLst/>
                        </a:rPr>
                        <a:t>2*2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64454290"/>
                  </a:ext>
                </a:extLst>
              </a:tr>
              <a:tr h="155012">
                <a:tc>
                  <a:txBody>
                    <a:bodyPr/>
                    <a:lstStyle/>
                    <a:p>
                      <a:pPr algn="ctr" fontAlgn="b"/>
                      <a:r>
                        <a:rPr lang="en-US" sz="900" u="none" strike="noStrike">
                          <a:effectLst/>
                        </a:rPr>
                        <a:t>Small Front wheels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Small Front wheels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Small Front wheels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Small Front wheels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38723577"/>
                  </a:ext>
                </a:extLst>
              </a:tr>
              <a:tr h="155012">
                <a:tc>
                  <a:txBody>
                    <a:bodyPr/>
                    <a:lstStyle/>
                    <a:p>
                      <a:pPr algn="ctr" fontAlgn="b"/>
                      <a:r>
                        <a:rPr lang="en-US" sz="900" u="none" strike="noStrike">
                          <a:effectLst/>
                        </a:rPr>
                        <a:t>2*4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2*4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2*4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2*4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22041088"/>
                  </a:ext>
                </a:extLst>
              </a:tr>
              <a:tr h="155012">
                <a:tc>
                  <a:txBody>
                    <a:bodyPr/>
                    <a:lstStyle/>
                    <a:p>
                      <a:pPr algn="ctr" fontAlgn="b"/>
                      <a:r>
                        <a:rPr lang="en-US" sz="900" u="none" strike="noStrike">
                          <a:effectLst/>
                        </a:rPr>
                        <a:t>2*8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1200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1*8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1*8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2*8 block piece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1200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16735722"/>
                  </a:ext>
                </a:extLst>
              </a:tr>
              <a:tr h="155012">
                <a:tc>
                  <a:txBody>
                    <a:bodyPr/>
                    <a:lstStyle/>
                    <a:p>
                      <a:pPr algn="ctr" fontAlgn="b"/>
                      <a:r>
                        <a:rPr lang="en-US" sz="900" u="none" strike="noStrike">
                          <a:effectLst/>
                        </a:rPr>
                        <a:t>Large Rear Wheels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Large Rear Wheels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Large Rear Wheels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Large Rear Wheels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2000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96738459"/>
                  </a:ext>
                </a:extLst>
              </a:tr>
              <a:tr h="155012">
                <a:tc>
                  <a:txBody>
                    <a:bodyPr/>
                    <a:lstStyle/>
                    <a:p>
                      <a:pPr algn="ctr" fontAlgn="b"/>
                      <a:r>
                        <a:rPr lang="en-US" sz="900" u="none" strike="noStrike">
                          <a:effectLst/>
                        </a:rPr>
                        <a:t>4*10 base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4*10 base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4*10 base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4*10 base</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97569245"/>
                  </a:ext>
                </a:extLst>
              </a:tr>
              <a:tr h="155012">
                <a:tc>
                  <a:txBody>
                    <a:bodyPr/>
                    <a:lstStyle/>
                    <a:p>
                      <a:pPr algn="ctr" fontAlgn="b"/>
                      <a:r>
                        <a:rPr lang="en-US" sz="900" u="none" strike="noStrike">
                          <a:effectLst/>
                        </a:rPr>
                        <a:t>2*2 Block Piece/Tires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Piece/Tires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Piece/Tires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4000</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2*2 Block Piece/Tires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4000</a:t>
                      </a:r>
                      <a:endParaRPr lang="en-US"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82967521"/>
                  </a:ext>
                </a:extLst>
              </a:tr>
              <a:tr h="155012">
                <a:tc>
                  <a:txBody>
                    <a:bodyPr/>
                    <a:lstStyle/>
                    <a:p>
                      <a:pPr algn="ctr" fontAlgn="b"/>
                      <a:r>
                        <a:rPr lang="en-US" sz="900" u="none" strike="noStrike">
                          <a:effectLst/>
                        </a:rPr>
                        <a:t>Model Cost</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13500</a:t>
                      </a:r>
                      <a:endParaRPr lang="en-US" sz="900" b="0" i="0" u="none" strike="noStrike">
                        <a:solidFill>
                          <a:srgbClr val="0061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Cost</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12300</a:t>
                      </a:r>
                      <a:endParaRPr lang="en-US" sz="900" b="0" i="0" u="none" strike="noStrike">
                        <a:solidFill>
                          <a:srgbClr val="0061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Cost</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11300</a:t>
                      </a:r>
                      <a:endParaRPr lang="en-US" sz="900" b="0" i="0" u="none" strike="noStrike">
                        <a:solidFill>
                          <a:srgbClr val="006100"/>
                        </a:solidFill>
                        <a:effectLst/>
                        <a:latin typeface="Calibri" panose="020F0502020204030204" pitchFamily="34" charset="0"/>
                      </a:endParaRPr>
                    </a:p>
                  </a:txBody>
                  <a:tcPr marL="0" marR="0" marT="0" marB="0" anchor="b"/>
                </a:tc>
                <a:tc>
                  <a:txBody>
                    <a:bodyPr/>
                    <a:lstStyle/>
                    <a:p>
                      <a:pPr algn="ctr" fontAlgn="b"/>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Model Cost</a:t>
                      </a:r>
                      <a:endParaRPr lang="en-US" sz="9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900" u="none" strike="noStrike">
                          <a:effectLst/>
                        </a:rPr>
                        <a:t>12500</a:t>
                      </a:r>
                      <a:endParaRPr lang="en-US" sz="900" b="0" i="0" u="none" strike="noStrike" dirty="0">
                        <a:solidFill>
                          <a:srgbClr val="006100"/>
                        </a:solidFill>
                        <a:effectLst/>
                        <a:latin typeface="Calibri" panose="020F0502020204030204" pitchFamily="34" charset="0"/>
                      </a:endParaRPr>
                    </a:p>
                  </a:txBody>
                  <a:tcPr marL="0" marR="0" marT="0" marB="0" anchor="b"/>
                </a:tc>
                <a:extLst>
                  <a:ext uri="{0D108BD9-81ED-4DB2-BD59-A6C34878D82A}">
                    <a16:rowId xmlns:a16="http://schemas.microsoft.com/office/drawing/2014/main" val="253607549"/>
                  </a:ext>
                </a:extLst>
              </a:tr>
            </a:tbl>
          </a:graphicData>
        </a:graphic>
      </p:graphicFrame>
      <p:sp>
        <p:nvSpPr>
          <p:cNvPr id="4" name="TextBox 3">
            <a:extLst>
              <a:ext uri="{FF2B5EF4-FFF2-40B4-BE49-F238E27FC236}">
                <a16:creationId xmlns:a16="http://schemas.microsoft.com/office/drawing/2014/main" id="{902296B0-D00B-4FE0-94D6-3A2E997FAE43}"/>
              </a:ext>
            </a:extLst>
          </p:cNvPr>
          <p:cNvSpPr txBox="1"/>
          <p:nvPr/>
        </p:nvSpPr>
        <p:spPr>
          <a:xfrm>
            <a:off x="538479" y="325437"/>
            <a:ext cx="11115040" cy="2462213"/>
          </a:xfrm>
          <a:prstGeom prst="rect">
            <a:avLst/>
          </a:prstGeom>
          <a:noFill/>
        </p:spPr>
        <p:txBody>
          <a:bodyPr wrap="square">
            <a:spAutoFit/>
          </a:bodyPr>
          <a:lstStyle/>
          <a:p>
            <a:pPr algn="ctr">
              <a:spcAft>
                <a:spcPts val="600"/>
              </a:spcAft>
            </a:pPr>
            <a:r>
              <a:rPr lang="en-US" sz="4400">
                <a:solidFill>
                  <a:schemeClr val="tx2"/>
                </a:solidFill>
                <a:latin typeface="+mj-lt"/>
                <a:ea typeface="+mj-ea"/>
                <a:cs typeface="+mj-cs"/>
              </a:rPr>
              <a:t>Estimate Analysis</a:t>
            </a:r>
          </a:p>
          <a:p>
            <a:pPr algn="ctr">
              <a:spcAft>
                <a:spcPts val="600"/>
              </a:spcAft>
            </a:pPr>
            <a:endParaRPr kumimoji="0" lang="en-US" altLang="en-US" sz="1800" i="0" u="none" strike="noStrike" cap="none" normalizeH="0" baseline="0">
              <a:ln>
                <a:noFill/>
              </a:ln>
              <a:solidFill>
                <a:schemeClr val="tx2"/>
              </a:solidFill>
              <a:effectLst/>
            </a:endParaRPr>
          </a:p>
          <a:p>
            <a:pPr algn="ctr">
              <a:spcAft>
                <a:spcPts val="600"/>
              </a:spcAft>
            </a:pPr>
            <a:r>
              <a:rPr kumimoji="0" lang="en-US" altLang="en-US" sz="1800" i="0" u="none" strike="noStrike" cap="none" normalizeH="0" baseline="0">
                <a:ln>
                  <a:noFill/>
                </a:ln>
                <a:solidFill>
                  <a:schemeClr val="tx2"/>
                </a:solidFill>
                <a:effectLst/>
              </a:rPr>
              <a:t>Because our optimized model comprises three components and two levels, we compared the eight alternative models.</a:t>
            </a:r>
          </a:p>
          <a:p>
            <a:pPr algn="ctr">
              <a:spcAft>
                <a:spcPts val="600"/>
              </a:spcAft>
            </a:pPr>
            <a:r>
              <a:rPr kumimoji="0" lang="en-US" altLang="en-US" sz="1800" i="0" u="none" strike="noStrike" cap="none" normalizeH="0" baseline="0">
                <a:ln>
                  <a:noFill/>
                </a:ln>
                <a:solidFill>
                  <a:schemeClr val="tx2"/>
                </a:solidFill>
                <a:effectLst/>
              </a:rPr>
              <a:t>The data demonstrates how much money is spent on various models with various Lego parts combinations.</a:t>
            </a:r>
          </a:p>
          <a:p>
            <a:pPr algn="ctr">
              <a:spcAft>
                <a:spcPts val="600"/>
              </a:spcAft>
            </a:pPr>
            <a:r>
              <a:rPr kumimoji="0" lang="en-US" altLang="en-US" sz="1800" i="0" u="none" strike="noStrike" cap="none" normalizeH="0" baseline="0">
                <a:ln>
                  <a:noFill/>
                </a:ln>
                <a:solidFill>
                  <a:schemeClr val="tx2"/>
                </a:solidFill>
                <a:effectLst/>
              </a:rPr>
              <a:t>The deal is between the increasing cost and maximum distance traveled, and our Lego model is clearly the best option in terms of distance traveled and related expenditures, according to the financial analysis. </a:t>
            </a:r>
            <a:endParaRPr kumimoji="0" lang="en-US" altLang="en-US" sz="1800" i="0" u="none" strike="noStrike" cap="none" normalizeH="0" baseline="0" dirty="0">
              <a:ln>
                <a:noFill/>
              </a:ln>
              <a:solidFill>
                <a:schemeClr val="tx2"/>
              </a:solidFill>
              <a:effectLst/>
            </a:endParaRPr>
          </a:p>
        </p:txBody>
      </p:sp>
    </p:spTree>
    <p:extLst>
      <p:ext uri="{BB962C8B-B14F-4D97-AF65-F5344CB8AC3E}">
        <p14:creationId xmlns:p14="http://schemas.microsoft.com/office/powerpoint/2010/main" val="24368386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DE947-047D-45DF-8A1E-93AE4415C4CD}"/>
              </a:ext>
            </a:extLst>
          </p:cNvPr>
          <p:cNvSpPr>
            <a:spLocks noGrp="1"/>
          </p:cNvSpPr>
          <p:nvPr>
            <p:ph type="title"/>
          </p:nvPr>
        </p:nvSpPr>
        <p:spPr>
          <a:xfrm>
            <a:off x="1028700" y="726755"/>
            <a:ext cx="10134600" cy="1288489"/>
          </a:xfrm>
        </p:spPr>
        <p:txBody>
          <a:bodyPr>
            <a:normAutofit fontScale="90000"/>
          </a:bodyPr>
          <a:lstStyle/>
          <a:p>
            <a:r>
              <a:rPr lang="en-US" dirty="0"/>
              <a:t>Analysis of all models based on Estimate and Distance Covered</a:t>
            </a:r>
            <a:br>
              <a:rPr lang="en-US" dirty="0"/>
            </a:br>
            <a:endParaRPr lang="en-US" dirty="0"/>
          </a:p>
        </p:txBody>
      </p:sp>
      <p:graphicFrame>
        <p:nvGraphicFramePr>
          <p:cNvPr id="4" name="Chart 3">
            <a:extLst>
              <a:ext uri="{FF2B5EF4-FFF2-40B4-BE49-F238E27FC236}">
                <a16:creationId xmlns:a16="http://schemas.microsoft.com/office/drawing/2014/main" id="{CB8D3A02-679A-4112-A13B-879AF512F295}"/>
              </a:ext>
            </a:extLst>
          </p:cNvPr>
          <p:cNvGraphicFramePr>
            <a:graphicFrameLocks/>
          </p:cNvGraphicFramePr>
          <p:nvPr>
            <p:extLst>
              <p:ext uri="{D42A27DB-BD31-4B8C-83A1-F6EECF244321}">
                <p14:modId xmlns:p14="http://schemas.microsoft.com/office/powerpoint/2010/main" val="2939665950"/>
              </p:ext>
            </p:extLst>
          </p:nvPr>
        </p:nvGraphicFramePr>
        <p:xfrm>
          <a:off x="716280" y="2015243"/>
          <a:ext cx="5303520" cy="41160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D8FEB6D-FA53-4FAA-878E-8C705B17E246}"/>
              </a:ext>
            </a:extLst>
          </p:cNvPr>
          <p:cNvGraphicFramePr>
            <a:graphicFrameLocks/>
          </p:cNvGraphicFramePr>
          <p:nvPr>
            <p:extLst>
              <p:ext uri="{D42A27DB-BD31-4B8C-83A1-F6EECF244321}">
                <p14:modId xmlns:p14="http://schemas.microsoft.com/office/powerpoint/2010/main" val="444673706"/>
              </p:ext>
            </p:extLst>
          </p:nvPr>
        </p:nvGraphicFramePr>
        <p:xfrm>
          <a:off x="6096000" y="2015243"/>
          <a:ext cx="5303520" cy="4114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088534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889514-6201-455E-A692-EA99AA5E4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
            <a:extLst>
              <a:ext uri="{FF2B5EF4-FFF2-40B4-BE49-F238E27FC236}">
                <a16:creationId xmlns:a16="http://schemas.microsoft.com/office/drawing/2014/main" id="{FE7D6909-792D-415A-9FFA-338352CF5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5752"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31773D-5870-4B75-9126-599315956C06}"/>
              </a:ext>
            </a:extLst>
          </p:cNvPr>
          <p:cNvSpPr>
            <a:spLocks noGrp="1"/>
          </p:cNvSpPr>
          <p:nvPr>
            <p:ph type="title"/>
          </p:nvPr>
        </p:nvSpPr>
        <p:spPr>
          <a:xfrm>
            <a:off x="1446301" y="1665297"/>
            <a:ext cx="3209483" cy="2344567"/>
          </a:xfrm>
        </p:spPr>
        <p:txBody>
          <a:bodyPr vert="horz" lIns="91440" tIns="45720" rIns="91440" bIns="45720" rtlCol="0" anchor="ctr">
            <a:normAutofit/>
          </a:bodyPr>
          <a:lstStyle/>
          <a:p>
            <a:pPr algn="ctr">
              <a:lnSpc>
                <a:spcPct val="100000"/>
              </a:lnSpc>
            </a:pPr>
            <a:r>
              <a:rPr lang="en-US" sz="1300" dirty="0"/>
              <a:t>Considering the factors and using the various Lego pieces provided to us we compare the performance of the 3 models.</a:t>
            </a:r>
            <a:br>
              <a:rPr lang="en-US" sz="1300" dirty="0"/>
            </a:br>
            <a:r>
              <a:rPr lang="en-US" sz="1300" dirty="0"/>
              <a:t>In the table beside we have the results of all the models and, we can conclude that model 8 is the best amongst all the others.</a:t>
            </a:r>
          </a:p>
        </p:txBody>
      </p:sp>
      <p:grpSp>
        <p:nvGrpSpPr>
          <p:cNvPr id="15" name="Group 14">
            <a:extLst>
              <a:ext uri="{FF2B5EF4-FFF2-40B4-BE49-F238E27FC236}">
                <a16:creationId xmlns:a16="http://schemas.microsoft.com/office/drawing/2014/main" id="{47EBDB13-42FF-462F-8F9B-9A54DCFBD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16" name="Rectangle 15">
              <a:extLst>
                <a:ext uri="{FF2B5EF4-FFF2-40B4-BE49-F238E27FC236}">
                  <a16:creationId xmlns:a16="http://schemas.microsoft.com/office/drawing/2014/main" id="{72B7A8D6-FBCF-47F1-92B5-D06D10E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8BD1703-B20A-4C7B-A9EE-20862F3F31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16A077-EED2-42AD-8358-CC88D0DDD1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4" name="Content Placeholder 3">
            <a:extLst>
              <a:ext uri="{FF2B5EF4-FFF2-40B4-BE49-F238E27FC236}">
                <a16:creationId xmlns:a16="http://schemas.microsoft.com/office/drawing/2014/main" id="{42C260F3-D53F-40D3-9BC2-2801DF2268C2}"/>
              </a:ext>
            </a:extLst>
          </p:cNvPr>
          <p:cNvGraphicFramePr>
            <a:graphicFrameLocks noGrp="1"/>
          </p:cNvGraphicFramePr>
          <p:nvPr>
            <p:ph idx="1"/>
            <p:extLst>
              <p:ext uri="{D42A27DB-BD31-4B8C-83A1-F6EECF244321}">
                <p14:modId xmlns:p14="http://schemas.microsoft.com/office/powerpoint/2010/main" val="2337585834"/>
              </p:ext>
            </p:extLst>
          </p:nvPr>
        </p:nvGraphicFramePr>
        <p:xfrm>
          <a:off x="7031177" y="1599935"/>
          <a:ext cx="4338336" cy="3698604"/>
        </p:xfrm>
        <a:graphic>
          <a:graphicData uri="http://schemas.openxmlformats.org/drawingml/2006/table">
            <a:tbl>
              <a:tblPr firstRow="1" bandRow="1">
                <a:tableStyleId>{5C22544A-7EE6-4342-B048-85BDC9FD1C3A}</a:tableStyleId>
              </a:tblPr>
              <a:tblGrid>
                <a:gridCol w="872299">
                  <a:extLst>
                    <a:ext uri="{9D8B030D-6E8A-4147-A177-3AD203B41FA5}">
                      <a16:colId xmlns:a16="http://schemas.microsoft.com/office/drawing/2014/main" val="506156143"/>
                    </a:ext>
                  </a:extLst>
                </a:gridCol>
                <a:gridCol w="2212677">
                  <a:extLst>
                    <a:ext uri="{9D8B030D-6E8A-4147-A177-3AD203B41FA5}">
                      <a16:colId xmlns:a16="http://schemas.microsoft.com/office/drawing/2014/main" val="3816735083"/>
                    </a:ext>
                  </a:extLst>
                </a:gridCol>
                <a:gridCol w="540713">
                  <a:extLst>
                    <a:ext uri="{9D8B030D-6E8A-4147-A177-3AD203B41FA5}">
                      <a16:colId xmlns:a16="http://schemas.microsoft.com/office/drawing/2014/main" val="3664811043"/>
                    </a:ext>
                  </a:extLst>
                </a:gridCol>
                <a:gridCol w="712647">
                  <a:extLst>
                    <a:ext uri="{9D8B030D-6E8A-4147-A177-3AD203B41FA5}">
                      <a16:colId xmlns:a16="http://schemas.microsoft.com/office/drawing/2014/main" val="2579026069"/>
                    </a:ext>
                  </a:extLst>
                </a:gridCol>
              </a:tblGrid>
              <a:tr h="410956">
                <a:tc>
                  <a:txBody>
                    <a:bodyPr/>
                    <a:lstStyle/>
                    <a:p>
                      <a:pPr algn="ctr" fontAlgn="t"/>
                      <a:r>
                        <a:rPr lang="en-US" sz="1200" u="none" strike="noStrike">
                          <a:effectLst/>
                        </a:rPr>
                        <a:t>Model</a:t>
                      </a:r>
                      <a:endParaRPr lang="en-US" sz="1200" b="1" i="0" u="none" strike="noStrike">
                        <a:solidFill>
                          <a:srgbClr val="000000"/>
                        </a:solidFill>
                        <a:effectLst/>
                        <a:latin typeface="Calibri" panose="020F0502020204030204" pitchFamily="34" charset="0"/>
                      </a:endParaRPr>
                    </a:p>
                  </a:txBody>
                  <a:tcPr marL="0" marR="0" marT="0" marB="0"/>
                </a:tc>
                <a:tc>
                  <a:txBody>
                    <a:bodyPr/>
                    <a:lstStyle/>
                    <a:p>
                      <a:pPr algn="ctr" fontAlgn="t"/>
                      <a:r>
                        <a:rPr lang="en-US" sz="1200" u="none" strike="noStrike">
                          <a:effectLst/>
                        </a:rPr>
                        <a:t>Description</a:t>
                      </a:r>
                      <a:endParaRPr lang="en-US" sz="1200" b="1" i="0" u="none" strike="noStrike">
                        <a:solidFill>
                          <a:srgbClr val="000000"/>
                        </a:solidFill>
                        <a:effectLst/>
                        <a:latin typeface="Calibri" panose="020F0502020204030204" pitchFamily="34" charset="0"/>
                      </a:endParaRPr>
                    </a:p>
                  </a:txBody>
                  <a:tcPr marL="0" marR="0" marT="0" marB="0"/>
                </a:tc>
                <a:tc>
                  <a:txBody>
                    <a:bodyPr/>
                    <a:lstStyle/>
                    <a:p>
                      <a:pPr algn="ctr" fontAlgn="t"/>
                      <a:r>
                        <a:rPr lang="en-US" sz="1200" u="none" strike="noStrike">
                          <a:effectLst/>
                        </a:rPr>
                        <a:t>Total Cost</a:t>
                      </a:r>
                      <a:endParaRPr lang="en-US" sz="1200" b="1" i="0" u="none" strike="noStrike">
                        <a:solidFill>
                          <a:srgbClr val="000000"/>
                        </a:solidFill>
                        <a:effectLst/>
                        <a:latin typeface="Calibri" panose="020F0502020204030204" pitchFamily="34" charset="0"/>
                      </a:endParaRPr>
                    </a:p>
                  </a:txBody>
                  <a:tcPr marL="0" marR="0" marT="0" marB="0"/>
                </a:tc>
                <a:tc>
                  <a:txBody>
                    <a:bodyPr/>
                    <a:lstStyle/>
                    <a:p>
                      <a:pPr algn="ctr" fontAlgn="t"/>
                      <a:r>
                        <a:rPr lang="en-US" sz="1200" u="none" strike="noStrike">
                          <a:effectLst/>
                        </a:rPr>
                        <a:t>Average Distance</a:t>
                      </a:r>
                      <a:endParaRPr lang="en-US" sz="1200" b="1" i="0" u="none" strike="noStrike">
                        <a:solidFill>
                          <a:srgbClr val="000000"/>
                        </a:solidFill>
                        <a:effectLst/>
                        <a:latin typeface="Calibri" panose="020F0502020204030204" pitchFamily="34" charset="0"/>
                      </a:endParaRPr>
                    </a:p>
                  </a:txBody>
                  <a:tcPr marL="0" marR="0" marT="0" marB="0"/>
                </a:tc>
                <a:extLst>
                  <a:ext uri="{0D108BD9-81ED-4DB2-BD59-A6C34878D82A}">
                    <a16:rowId xmlns:a16="http://schemas.microsoft.com/office/drawing/2014/main" val="935106735"/>
                  </a:ext>
                </a:extLst>
              </a:tr>
              <a:tr h="410956">
                <a:tc>
                  <a:txBody>
                    <a:bodyPr/>
                    <a:lstStyle/>
                    <a:p>
                      <a:pPr algn="ctr" fontAlgn="t"/>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l" fontAlgn="b"/>
                      <a:r>
                        <a:rPr lang="en-US" sz="1200" u="none" strike="noStrike">
                          <a:effectLst/>
                        </a:rPr>
                        <a:t>Small Tyres, Small Windshield Height, Without Spoiler</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t"/>
                      <a:r>
                        <a:rPr lang="en-US" sz="1200" u="none" strike="noStrike">
                          <a:effectLst/>
                        </a:rPr>
                        <a:t>10300</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ctr" fontAlgn="t"/>
                      <a:r>
                        <a:rPr lang="en-US" sz="1200" u="none" strike="noStrike">
                          <a:effectLst/>
                        </a:rPr>
                        <a:t>28.667</a:t>
                      </a:r>
                      <a:endParaRPr lang="en-US" sz="1200" b="0" i="0" u="none" strike="noStrike">
                        <a:solidFill>
                          <a:srgbClr val="000000"/>
                        </a:solidFill>
                        <a:effectLst/>
                        <a:latin typeface="Calibri" panose="020F0502020204030204" pitchFamily="34" charset="0"/>
                      </a:endParaRPr>
                    </a:p>
                  </a:txBody>
                  <a:tcPr marL="0" marR="0" marT="0" marB="0"/>
                </a:tc>
                <a:extLst>
                  <a:ext uri="{0D108BD9-81ED-4DB2-BD59-A6C34878D82A}">
                    <a16:rowId xmlns:a16="http://schemas.microsoft.com/office/drawing/2014/main" val="615703342"/>
                  </a:ext>
                </a:extLst>
              </a:tr>
              <a:tr h="410956">
                <a:tc>
                  <a:txBody>
                    <a:bodyPr/>
                    <a:lstStyle/>
                    <a:p>
                      <a:pPr algn="ctr" fontAlgn="t"/>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l" fontAlgn="b"/>
                      <a:r>
                        <a:rPr lang="en-US" sz="1200" u="none" strike="noStrike">
                          <a:effectLst/>
                        </a:rPr>
                        <a:t>Small Tyres, Large Windshield Height, Without Spoiler</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t"/>
                      <a:r>
                        <a:rPr lang="en-US" sz="1200" u="none" strike="noStrike">
                          <a:effectLst/>
                        </a:rPr>
                        <a:t>11300</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ctr" fontAlgn="t"/>
                      <a:r>
                        <a:rPr lang="en-US" sz="1200" u="none" strike="noStrike">
                          <a:effectLst/>
                        </a:rPr>
                        <a:t>21.700</a:t>
                      </a:r>
                      <a:endParaRPr lang="en-US" sz="1200" b="0" i="0" u="none" strike="noStrike">
                        <a:solidFill>
                          <a:srgbClr val="000000"/>
                        </a:solidFill>
                        <a:effectLst/>
                        <a:latin typeface="Calibri" panose="020F0502020204030204" pitchFamily="34" charset="0"/>
                      </a:endParaRPr>
                    </a:p>
                  </a:txBody>
                  <a:tcPr marL="0" marR="0" marT="0" marB="0"/>
                </a:tc>
                <a:extLst>
                  <a:ext uri="{0D108BD9-81ED-4DB2-BD59-A6C34878D82A}">
                    <a16:rowId xmlns:a16="http://schemas.microsoft.com/office/drawing/2014/main" val="250563641"/>
                  </a:ext>
                </a:extLst>
              </a:tr>
              <a:tr h="410956">
                <a:tc>
                  <a:txBody>
                    <a:bodyPr/>
                    <a:lstStyle/>
                    <a:p>
                      <a:pPr algn="ctr" fontAlgn="t"/>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l" fontAlgn="b"/>
                      <a:r>
                        <a:rPr lang="en-US" sz="1200" u="none" strike="noStrike">
                          <a:effectLst/>
                        </a:rPr>
                        <a:t>Large Tyre, Small Windshield Height, Without Spoiler</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t"/>
                      <a:r>
                        <a:rPr lang="en-US" sz="1200" u="none" strike="noStrike">
                          <a:effectLst/>
                        </a:rPr>
                        <a:t>11300</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ctr" fontAlgn="t"/>
                      <a:r>
                        <a:rPr lang="en-US" sz="1200" u="none" strike="noStrike">
                          <a:effectLst/>
                        </a:rPr>
                        <a:t>40.867</a:t>
                      </a:r>
                      <a:endParaRPr lang="en-US" sz="1200" b="0" i="0" u="none" strike="noStrike">
                        <a:solidFill>
                          <a:srgbClr val="000000"/>
                        </a:solidFill>
                        <a:effectLst/>
                        <a:latin typeface="Calibri" panose="020F0502020204030204" pitchFamily="34" charset="0"/>
                      </a:endParaRPr>
                    </a:p>
                  </a:txBody>
                  <a:tcPr marL="0" marR="0" marT="0" marB="0"/>
                </a:tc>
                <a:extLst>
                  <a:ext uri="{0D108BD9-81ED-4DB2-BD59-A6C34878D82A}">
                    <a16:rowId xmlns:a16="http://schemas.microsoft.com/office/drawing/2014/main" val="911894517"/>
                  </a:ext>
                </a:extLst>
              </a:tr>
              <a:tr h="410956">
                <a:tc>
                  <a:txBody>
                    <a:bodyPr/>
                    <a:lstStyle/>
                    <a:p>
                      <a:pPr algn="ctr" fontAlgn="t"/>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l" fontAlgn="b"/>
                      <a:r>
                        <a:rPr lang="en-US" sz="1200" u="none" strike="noStrike">
                          <a:effectLst/>
                        </a:rPr>
                        <a:t>Small Tyres, Small Windshield Height, With Spoiler</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t"/>
                      <a:r>
                        <a:rPr lang="en-US" sz="1200" u="none" strike="noStrike">
                          <a:effectLst/>
                        </a:rPr>
                        <a:t>11500</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ctr" fontAlgn="t"/>
                      <a:r>
                        <a:rPr lang="en-US" sz="1200" u="none" strike="noStrike">
                          <a:effectLst/>
                        </a:rPr>
                        <a:t>30.733</a:t>
                      </a:r>
                      <a:endParaRPr lang="en-US" sz="1200" b="0" i="0" u="none" strike="noStrike">
                        <a:solidFill>
                          <a:srgbClr val="000000"/>
                        </a:solidFill>
                        <a:effectLst/>
                        <a:latin typeface="Calibri" panose="020F0502020204030204" pitchFamily="34" charset="0"/>
                      </a:endParaRPr>
                    </a:p>
                  </a:txBody>
                  <a:tcPr marL="0" marR="0" marT="0" marB="0"/>
                </a:tc>
                <a:extLst>
                  <a:ext uri="{0D108BD9-81ED-4DB2-BD59-A6C34878D82A}">
                    <a16:rowId xmlns:a16="http://schemas.microsoft.com/office/drawing/2014/main" val="1527680874"/>
                  </a:ext>
                </a:extLst>
              </a:tr>
              <a:tr h="410956">
                <a:tc>
                  <a:txBody>
                    <a:bodyPr/>
                    <a:lstStyle/>
                    <a:p>
                      <a:pPr algn="ctr" fontAlgn="t"/>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l" fontAlgn="b"/>
                      <a:r>
                        <a:rPr lang="en-US" sz="1200" u="none" strike="noStrike">
                          <a:effectLst/>
                        </a:rPr>
                        <a:t>Large Tyre, Large Windshield Height, without spoiler</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t"/>
                      <a:r>
                        <a:rPr lang="en-US" sz="1200" u="none" strike="noStrike">
                          <a:effectLst/>
                        </a:rPr>
                        <a:t>12300</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ctr" fontAlgn="t"/>
                      <a:r>
                        <a:rPr lang="en-US" sz="1200" u="none" strike="noStrike">
                          <a:effectLst/>
                        </a:rPr>
                        <a:t>35.667</a:t>
                      </a:r>
                      <a:endParaRPr lang="en-US" sz="1200" b="0" i="0" u="none" strike="noStrike">
                        <a:solidFill>
                          <a:srgbClr val="000000"/>
                        </a:solidFill>
                        <a:effectLst/>
                        <a:latin typeface="Calibri" panose="020F0502020204030204" pitchFamily="34" charset="0"/>
                      </a:endParaRPr>
                    </a:p>
                  </a:txBody>
                  <a:tcPr marL="0" marR="0" marT="0" marB="0"/>
                </a:tc>
                <a:extLst>
                  <a:ext uri="{0D108BD9-81ED-4DB2-BD59-A6C34878D82A}">
                    <a16:rowId xmlns:a16="http://schemas.microsoft.com/office/drawing/2014/main" val="2353706369"/>
                  </a:ext>
                </a:extLst>
              </a:tr>
              <a:tr h="410956">
                <a:tc>
                  <a:txBody>
                    <a:bodyPr/>
                    <a:lstStyle/>
                    <a:p>
                      <a:pPr algn="ctr" fontAlgn="t"/>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l" fontAlgn="b"/>
                      <a:r>
                        <a:rPr lang="en-US" sz="1200" u="none" strike="noStrike">
                          <a:effectLst/>
                        </a:rPr>
                        <a:t>Small Tyres, Large Windshield Height, With Spoiler</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t"/>
                      <a:r>
                        <a:rPr lang="en-US" sz="1200" u="none" strike="noStrike">
                          <a:effectLst/>
                        </a:rPr>
                        <a:t>12500</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ctr" fontAlgn="t"/>
                      <a:r>
                        <a:rPr lang="en-US" sz="1200" u="none" strike="noStrike">
                          <a:effectLst/>
                        </a:rPr>
                        <a:t>29.067</a:t>
                      </a:r>
                      <a:endParaRPr lang="en-US" sz="1200" b="0" i="0" u="none" strike="noStrike">
                        <a:solidFill>
                          <a:srgbClr val="000000"/>
                        </a:solidFill>
                        <a:effectLst/>
                        <a:latin typeface="Calibri" panose="020F0502020204030204" pitchFamily="34" charset="0"/>
                      </a:endParaRPr>
                    </a:p>
                  </a:txBody>
                  <a:tcPr marL="0" marR="0" marT="0" marB="0"/>
                </a:tc>
                <a:extLst>
                  <a:ext uri="{0D108BD9-81ED-4DB2-BD59-A6C34878D82A}">
                    <a16:rowId xmlns:a16="http://schemas.microsoft.com/office/drawing/2014/main" val="2760440151"/>
                  </a:ext>
                </a:extLst>
              </a:tr>
              <a:tr h="410956">
                <a:tc>
                  <a:txBody>
                    <a:bodyPr/>
                    <a:lstStyle/>
                    <a:p>
                      <a:pPr algn="ctr" fontAlgn="t"/>
                      <a:r>
                        <a:rPr lang="en-US" sz="1200" u="none" strike="noStrike">
                          <a:effectLst/>
                        </a:rPr>
                        <a:t>8 (Optimal)</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l" fontAlgn="b"/>
                      <a:r>
                        <a:rPr lang="en-US" sz="1200" u="none" strike="noStrike">
                          <a:effectLst/>
                        </a:rPr>
                        <a:t>Large Tyre,  Small Windshield Height, With Spoiler</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t"/>
                      <a:r>
                        <a:rPr lang="en-US" sz="1200" u="none" strike="noStrike">
                          <a:effectLst/>
                        </a:rPr>
                        <a:t>12500</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ctr" fontAlgn="t"/>
                      <a:r>
                        <a:rPr lang="en-US" sz="1200" u="none" strike="noStrike">
                          <a:effectLst/>
                        </a:rPr>
                        <a:t>62.533</a:t>
                      </a:r>
                      <a:endParaRPr lang="en-US" sz="1200" b="0" i="0" u="none" strike="noStrike">
                        <a:solidFill>
                          <a:srgbClr val="000000"/>
                        </a:solidFill>
                        <a:effectLst/>
                        <a:latin typeface="Calibri" panose="020F0502020204030204" pitchFamily="34" charset="0"/>
                      </a:endParaRPr>
                    </a:p>
                  </a:txBody>
                  <a:tcPr marL="0" marR="0" marT="0" marB="0"/>
                </a:tc>
                <a:extLst>
                  <a:ext uri="{0D108BD9-81ED-4DB2-BD59-A6C34878D82A}">
                    <a16:rowId xmlns:a16="http://schemas.microsoft.com/office/drawing/2014/main" val="868019584"/>
                  </a:ext>
                </a:extLst>
              </a:tr>
              <a:tr h="410956">
                <a:tc>
                  <a:txBody>
                    <a:bodyPr/>
                    <a:lstStyle/>
                    <a:p>
                      <a:pPr algn="ctr" fontAlgn="t"/>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l" fontAlgn="b"/>
                      <a:r>
                        <a:rPr lang="en-US" sz="1200" u="none" strike="noStrike">
                          <a:effectLst/>
                        </a:rPr>
                        <a:t>Large Tyre,Large Windshield Height, With Spoiler</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t"/>
                      <a:r>
                        <a:rPr lang="en-US" sz="1200" u="none" strike="noStrike">
                          <a:effectLst/>
                        </a:rPr>
                        <a:t>13500</a:t>
                      </a:r>
                      <a:endParaRPr lang="en-US" sz="1200" b="0" i="0" u="none" strike="noStrike">
                        <a:solidFill>
                          <a:srgbClr val="000000"/>
                        </a:solidFill>
                        <a:effectLst/>
                        <a:latin typeface="Calibri" panose="020F0502020204030204" pitchFamily="34" charset="0"/>
                      </a:endParaRPr>
                    </a:p>
                  </a:txBody>
                  <a:tcPr marL="0" marR="0" marT="0" marB="0"/>
                </a:tc>
                <a:tc>
                  <a:txBody>
                    <a:bodyPr/>
                    <a:lstStyle/>
                    <a:p>
                      <a:pPr algn="ctr" fontAlgn="t"/>
                      <a:r>
                        <a:rPr lang="en-US" sz="1200" u="none" strike="noStrike">
                          <a:effectLst/>
                        </a:rPr>
                        <a:t>43.167</a:t>
                      </a:r>
                      <a:endParaRPr lang="en-US" sz="1200" b="0" i="0" u="none" strike="noStrike">
                        <a:solidFill>
                          <a:srgbClr val="000000"/>
                        </a:solidFill>
                        <a:effectLst/>
                        <a:latin typeface="Calibri" panose="020F0502020204030204" pitchFamily="34" charset="0"/>
                      </a:endParaRPr>
                    </a:p>
                  </a:txBody>
                  <a:tcPr marL="0" marR="0" marT="0" marB="0"/>
                </a:tc>
                <a:extLst>
                  <a:ext uri="{0D108BD9-81ED-4DB2-BD59-A6C34878D82A}">
                    <a16:rowId xmlns:a16="http://schemas.microsoft.com/office/drawing/2014/main" val="3747242362"/>
                  </a:ext>
                </a:extLst>
              </a:tr>
            </a:tbl>
          </a:graphicData>
        </a:graphic>
      </p:graphicFrame>
      <p:sp>
        <p:nvSpPr>
          <p:cNvPr id="3" name="TextBox 2">
            <a:extLst>
              <a:ext uri="{FF2B5EF4-FFF2-40B4-BE49-F238E27FC236}">
                <a16:creationId xmlns:a16="http://schemas.microsoft.com/office/drawing/2014/main" id="{D5AFBEAD-38EC-4450-AF10-76A5A9D805A5}"/>
              </a:ext>
            </a:extLst>
          </p:cNvPr>
          <p:cNvSpPr txBox="1"/>
          <p:nvPr/>
        </p:nvSpPr>
        <p:spPr>
          <a:xfrm>
            <a:off x="973936" y="1583684"/>
            <a:ext cx="4145280" cy="523220"/>
          </a:xfrm>
          <a:prstGeom prst="rect">
            <a:avLst/>
          </a:prstGeom>
          <a:noFill/>
        </p:spPr>
        <p:txBody>
          <a:bodyPr wrap="square" rtlCol="0">
            <a:spAutoFit/>
          </a:bodyPr>
          <a:lstStyle/>
          <a:p>
            <a:pPr>
              <a:spcAft>
                <a:spcPts val="600"/>
              </a:spcAft>
            </a:pPr>
            <a:r>
              <a:rPr lang="en-US" sz="2800" dirty="0"/>
              <a:t>Overall Model Comparison</a:t>
            </a:r>
          </a:p>
        </p:txBody>
      </p:sp>
      <p:graphicFrame>
        <p:nvGraphicFramePr>
          <p:cNvPr id="5" name="Table 4">
            <a:extLst>
              <a:ext uri="{FF2B5EF4-FFF2-40B4-BE49-F238E27FC236}">
                <a16:creationId xmlns:a16="http://schemas.microsoft.com/office/drawing/2014/main" id="{53A3CFEE-853E-4487-8B07-18C088C2D33F}"/>
              </a:ext>
            </a:extLst>
          </p:cNvPr>
          <p:cNvGraphicFramePr>
            <a:graphicFrameLocks noGrp="1"/>
          </p:cNvGraphicFramePr>
          <p:nvPr>
            <p:extLst>
              <p:ext uri="{D42A27DB-BD31-4B8C-83A1-F6EECF244321}">
                <p14:modId xmlns:p14="http://schemas.microsoft.com/office/powerpoint/2010/main" val="3730155113"/>
              </p:ext>
            </p:extLst>
          </p:nvPr>
        </p:nvGraphicFramePr>
        <p:xfrm>
          <a:off x="7302500" y="5709969"/>
          <a:ext cx="3860800" cy="736600"/>
        </p:xfrm>
        <a:graphic>
          <a:graphicData uri="http://schemas.openxmlformats.org/drawingml/2006/table">
            <a:tbl>
              <a:tblPr>
                <a:tableStyleId>{5C22544A-7EE6-4342-B048-85BDC9FD1C3A}</a:tableStyleId>
              </a:tblPr>
              <a:tblGrid>
                <a:gridCol w="889000">
                  <a:extLst>
                    <a:ext uri="{9D8B030D-6E8A-4147-A177-3AD203B41FA5}">
                      <a16:colId xmlns:a16="http://schemas.microsoft.com/office/drawing/2014/main" val="2253561756"/>
                    </a:ext>
                  </a:extLst>
                </a:gridCol>
                <a:gridCol w="1384300">
                  <a:extLst>
                    <a:ext uri="{9D8B030D-6E8A-4147-A177-3AD203B41FA5}">
                      <a16:colId xmlns:a16="http://schemas.microsoft.com/office/drawing/2014/main" val="1398678697"/>
                    </a:ext>
                  </a:extLst>
                </a:gridCol>
                <a:gridCol w="1587500">
                  <a:extLst>
                    <a:ext uri="{9D8B030D-6E8A-4147-A177-3AD203B41FA5}">
                      <a16:colId xmlns:a16="http://schemas.microsoft.com/office/drawing/2014/main" val="480706253"/>
                    </a:ext>
                  </a:extLst>
                </a:gridCol>
              </a:tblGrid>
              <a:tr h="184150">
                <a:tc>
                  <a:txBody>
                    <a:bodyPr/>
                    <a:lstStyle/>
                    <a:p>
                      <a:pPr algn="ctr" fontAlgn="b"/>
                      <a:r>
                        <a:rPr lang="en-US" sz="1100" u="none" strike="noStrike">
                          <a:effectLst/>
                        </a:rPr>
                        <a:t> </a:t>
                      </a:r>
                      <a:endParaRPr lang="en-US"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COST</a:t>
                      </a:r>
                      <a:endParaRPr lang="en-US" sz="11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AVERAGE DISTANCE</a:t>
                      </a:r>
                      <a:endParaRPr lang="en-US" sz="11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5981641"/>
                  </a:ext>
                </a:extLst>
              </a:tr>
              <a:tr h="184150">
                <a:tc>
                  <a:txBody>
                    <a:bodyPr/>
                    <a:lstStyle/>
                    <a:p>
                      <a:pPr algn="ctr" fontAlgn="b"/>
                      <a:r>
                        <a:rPr lang="en-US" sz="1100" u="none" strike="noStrike">
                          <a:effectLst/>
                        </a:rPr>
                        <a:t>MODEL 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19700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55.01</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33918641"/>
                  </a:ext>
                </a:extLst>
              </a:tr>
              <a:tr h="184150">
                <a:tc>
                  <a:txBody>
                    <a:bodyPr/>
                    <a:lstStyle/>
                    <a:p>
                      <a:pPr algn="ctr" fontAlgn="b"/>
                      <a:r>
                        <a:rPr lang="en-US" sz="1100" u="none" strike="noStrike">
                          <a:effectLst/>
                        </a:rPr>
                        <a:t>MODEL 2</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15200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59.39</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05037174"/>
                  </a:ext>
                </a:extLst>
              </a:tr>
              <a:tr h="184150">
                <a:tc>
                  <a:txBody>
                    <a:bodyPr/>
                    <a:lstStyle/>
                    <a:p>
                      <a:pPr algn="ctr" fontAlgn="b"/>
                      <a:r>
                        <a:rPr lang="en-US" sz="1100" u="none" strike="noStrike">
                          <a:effectLst/>
                        </a:rPr>
                        <a:t>MODEL 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12400</a:t>
                      </a:r>
                      <a:endParaRPr lang="en-US" sz="1100" b="0" i="0" u="none" strike="noStrike">
                        <a:solidFill>
                          <a:srgbClr val="006100"/>
                        </a:solidFill>
                        <a:effectLst/>
                        <a:latin typeface="Calibri" panose="020F0502020204030204" pitchFamily="34" charset="0"/>
                      </a:endParaRPr>
                    </a:p>
                  </a:txBody>
                  <a:tcPr marL="0" marR="0" marT="0" marB="0" anchor="b"/>
                </a:tc>
                <a:tc>
                  <a:txBody>
                    <a:bodyPr/>
                    <a:lstStyle/>
                    <a:p>
                      <a:pPr algn="ctr" fontAlgn="b"/>
                      <a:r>
                        <a:rPr lang="en-US" sz="1100" u="none" strike="noStrike" dirty="0">
                          <a:effectLst/>
                        </a:rPr>
                        <a:t>62.53</a:t>
                      </a:r>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2505649"/>
                  </a:ext>
                </a:extLst>
              </a:tr>
            </a:tbl>
          </a:graphicData>
        </a:graphic>
      </p:graphicFrame>
    </p:spTree>
    <p:extLst>
      <p:ext uri="{BB962C8B-B14F-4D97-AF65-F5344CB8AC3E}">
        <p14:creationId xmlns:p14="http://schemas.microsoft.com/office/powerpoint/2010/main" val="38941095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4854C3-58CC-4A2C-B4CA-926819F0C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
            <a:extLst>
              <a:ext uri="{FF2B5EF4-FFF2-40B4-BE49-F238E27FC236}">
                <a16:creationId xmlns:a16="http://schemas.microsoft.com/office/drawing/2014/main" id="{FA7B9933-15AE-4ACB-B091-21C9F3853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DE57BB50-0A5D-4AD7-87AB-5904B788BC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27" name="Rectangle 26">
              <a:extLst>
                <a:ext uri="{FF2B5EF4-FFF2-40B4-BE49-F238E27FC236}">
                  <a16:creationId xmlns:a16="http://schemas.microsoft.com/office/drawing/2014/main" id="{1CD5E7CE-8430-4ED8-87F2-AF5C660CF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4A1AC28-5B9C-4D41-95E9-675EDF3F4B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446F29-8D76-46EF-B0AF-41066F65AA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BEB960EE-4936-4E2C-974C-D3EA3EF62618}"/>
              </a:ext>
            </a:extLst>
          </p:cNvPr>
          <p:cNvSpPr>
            <a:spLocks noGrp="1"/>
          </p:cNvSpPr>
          <p:nvPr>
            <p:ph type="title"/>
          </p:nvPr>
        </p:nvSpPr>
        <p:spPr>
          <a:xfrm>
            <a:off x="1411357" y="1351429"/>
            <a:ext cx="3369365" cy="2871320"/>
          </a:xfrm>
        </p:spPr>
        <p:txBody>
          <a:bodyPr vert="horz" lIns="91440" tIns="45720" rIns="91440" bIns="45720" rtlCol="0" anchor="ctr">
            <a:normAutofit/>
          </a:bodyPr>
          <a:lstStyle/>
          <a:p>
            <a:pPr algn="ctr"/>
            <a:r>
              <a:rPr lang="en-US"/>
              <a:t>Conclusion</a:t>
            </a:r>
          </a:p>
        </p:txBody>
      </p:sp>
      <p:sp>
        <p:nvSpPr>
          <p:cNvPr id="2" name="TextBox 1">
            <a:extLst>
              <a:ext uri="{FF2B5EF4-FFF2-40B4-BE49-F238E27FC236}">
                <a16:creationId xmlns:a16="http://schemas.microsoft.com/office/drawing/2014/main" id="{B1FDBD6D-C6C8-45CF-852F-650DEB4A1123}"/>
              </a:ext>
            </a:extLst>
          </p:cNvPr>
          <p:cNvSpPr txBox="1"/>
          <p:nvPr/>
        </p:nvSpPr>
        <p:spPr>
          <a:xfrm>
            <a:off x="6389825" y="723900"/>
            <a:ext cx="4735375" cy="5410200"/>
          </a:xfrm>
          <a:prstGeom prst="rect">
            <a:avLst/>
          </a:prstGeom>
        </p:spPr>
        <p:txBody>
          <a:bodyPr vert="horz" lIns="91440" tIns="45720" rIns="91440" bIns="45720" rtlCol="0" anchor="ctr">
            <a:normAutofit/>
          </a:bodyPr>
          <a:lstStyle/>
          <a:p>
            <a:pPr marL="0" marR="0" indent="0" algn="ctr">
              <a:lnSpc>
                <a:spcPct val="110000"/>
              </a:lnSpc>
              <a:spcBef>
                <a:spcPts val="30"/>
              </a:spcBef>
              <a:spcAft>
                <a:spcPts val="0"/>
              </a:spcAft>
              <a:tabLst>
                <a:tab pos="533400" algn="l"/>
              </a:tabLst>
            </a:pPr>
            <a:r>
              <a:rPr lang="en-US" sz="1700" dirty="0">
                <a:solidFill>
                  <a:schemeClr val="tx2"/>
                </a:solidFill>
              </a:rPr>
              <a:t>Based on the Effects plot we can conclude that</a:t>
            </a:r>
            <a:endParaRPr lang="en-US" sz="1700" dirty="0">
              <a:solidFill>
                <a:schemeClr val="tx2"/>
              </a:solidFill>
              <a:effectLst/>
            </a:endParaRPr>
          </a:p>
          <a:p>
            <a:pPr marL="342900" marR="0" lvl="0" indent="-342900">
              <a:lnSpc>
                <a:spcPct val="110000"/>
              </a:lnSpc>
              <a:spcBef>
                <a:spcPts val="30"/>
              </a:spcBef>
              <a:spcAft>
                <a:spcPts val="0"/>
              </a:spcAft>
              <a:buFont typeface="Symbol" panose="05050102010706020507" pitchFamily="18" charset="2"/>
              <a:buChar char=""/>
              <a:tabLst>
                <a:tab pos="533400" algn="l"/>
              </a:tabLst>
            </a:pPr>
            <a:r>
              <a:rPr lang="en-US" sz="1700" dirty="0">
                <a:solidFill>
                  <a:schemeClr val="tx2"/>
                </a:solidFill>
              </a:rPr>
              <a:t>Rear Wheel Size level +1(bigger wheels) impacts the performance of the car as it travels farther.</a:t>
            </a:r>
            <a:endParaRPr lang="en-US" sz="1700" dirty="0">
              <a:solidFill>
                <a:schemeClr val="tx2"/>
              </a:solidFill>
              <a:effectLst/>
            </a:endParaRPr>
          </a:p>
          <a:p>
            <a:pPr marL="342900" marR="0" lvl="0" indent="-342900">
              <a:lnSpc>
                <a:spcPct val="110000"/>
              </a:lnSpc>
              <a:spcBef>
                <a:spcPts val="30"/>
              </a:spcBef>
              <a:spcAft>
                <a:spcPts val="0"/>
              </a:spcAft>
              <a:buFont typeface="Symbol" panose="05050102010706020507" pitchFamily="18" charset="2"/>
              <a:buChar char=""/>
              <a:tabLst>
                <a:tab pos="533400" algn="l"/>
              </a:tabLst>
            </a:pPr>
            <a:r>
              <a:rPr lang="en-US" sz="1700" dirty="0">
                <a:solidFill>
                  <a:schemeClr val="tx2"/>
                </a:solidFill>
              </a:rPr>
              <a:t>Windshield height level -1(low), higher windshield only obstructs the speed of the car.</a:t>
            </a:r>
            <a:endParaRPr lang="en-US" sz="1700" dirty="0">
              <a:solidFill>
                <a:schemeClr val="tx2"/>
              </a:solidFill>
              <a:effectLst/>
            </a:endParaRPr>
          </a:p>
          <a:p>
            <a:pPr marL="342900" marR="0" lvl="0" indent="-342900">
              <a:lnSpc>
                <a:spcPct val="110000"/>
              </a:lnSpc>
              <a:spcBef>
                <a:spcPts val="30"/>
              </a:spcBef>
              <a:spcAft>
                <a:spcPts val="0"/>
              </a:spcAft>
              <a:buFont typeface="Symbol" panose="05050102010706020507" pitchFamily="18" charset="2"/>
              <a:buChar char=""/>
              <a:tabLst>
                <a:tab pos="533400" algn="l"/>
              </a:tabLst>
            </a:pPr>
            <a:r>
              <a:rPr lang="en-US" sz="1700" dirty="0">
                <a:solidFill>
                  <a:schemeClr val="tx2"/>
                </a:solidFill>
              </a:rPr>
              <a:t>Spoiler level +1(present),  it helps the car to cut through airflow and enhance the speed. </a:t>
            </a:r>
            <a:endParaRPr lang="en-US" sz="1700" dirty="0">
              <a:solidFill>
                <a:schemeClr val="tx2"/>
              </a:solidFill>
              <a:effectLst/>
            </a:endParaRPr>
          </a:p>
          <a:p>
            <a:pPr marR="0" lvl="0">
              <a:lnSpc>
                <a:spcPct val="110000"/>
              </a:lnSpc>
              <a:spcBef>
                <a:spcPts val="30"/>
              </a:spcBef>
              <a:spcAft>
                <a:spcPts val="0"/>
              </a:spcAft>
              <a:tabLst>
                <a:tab pos="533400" algn="l"/>
              </a:tabLst>
            </a:pPr>
            <a:endParaRPr lang="en-US" sz="1700" dirty="0">
              <a:solidFill>
                <a:schemeClr val="tx2"/>
              </a:solidFill>
              <a:effectLst/>
            </a:endParaRPr>
          </a:p>
          <a:p>
            <a:pPr algn="ctr">
              <a:lnSpc>
                <a:spcPct val="110000"/>
              </a:lnSpc>
            </a:pPr>
            <a:endParaRPr lang="en-US" sz="1700" dirty="0">
              <a:solidFill>
                <a:schemeClr val="tx2"/>
              </a:solidFill>
            </a:endParaRPr>
          </a:p>
        </p:txBody>
      </p:sp>
    </p:spTree>
    <p:extLst>
      <p:ext uri="{BB962C8B-B14F-4D97-AF65-F5344CB8AC3E}">
        <p14:creationId xmlns:p14="http://schemas.microsoft.com/office/powerpoint/2010/main" val="372054214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2202C8-B397-428D-AC25-2EF517B51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A3E7B76-556E-4877-8AE1-D504D5716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914880-6797-4F24-9304-B3F24AD55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19"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ED12A87-4EA0-4C29-A51B-3915195C55AD}"/>
              </a:ext>
            </a:extLst>
          </p:cNvPr>
          <p:cNvSpPr>
            <a:spLocks noGrp="1"/>
          </p:cNvSpPr>
          <p:nvPr>
            <p:ph type="title"/>
          </p:nvPr>
        </p:nvSpPr>
        <p:spPr>
          <a:xfrm>
            <a:off x="1324533" y="1424025"/>
            <a:ext cx="3620622" cy="3997061"/>
          </a:xfrm>
        </p:spPr>
        <p:txBody>
          <a:bodyPr vert="horz" lIns="91440" tIns="45720" rIns="91440" bIns="45720" rtlCol="0" anchor="ctr">
            <a:normAutofit/>
          </a:bodyPr>
          <a:lstStyle/>
          <a:p>
            <a:pPr algn="ctr"/>
            <a:r>
              <a:rPr lang="en-US" dirty="0"/>
              <a:t>Recommendation</a:t>
            </a:r>
            <a:endParaRPr lang="en-US"/>
          </a:p>
        </p:txBody>
      </p:sp>
      <p:sp>
        <p:nvSpPr>
          <p:cNvPr id="2" name="TextBox 1">
            <a:extLst>
              <a:ext uri="{FF2B5EF4-FFF2-40B4-BE49-F238E27FC236}">
                <a16:creationId xmlns:a16="http://schemas.microsoft.com/office/drawing/2014/main" id="{96988F86-A35A-4A3B-AF00-63C8F1D07755}"/>
              </a:ext>
            </a:extLst>
          </p:cNvPr>
          <p:cNvSpPr txBox="1"/>
          <p:nvPr/>
        </p:nvSpPr>
        <p:spPr>
          <a:xfrm>
            <a:off x="6379089" y="1428752"/>
            <a:ext cx="4471861" cy="3992334"/>
          </a:xfrm>
          <a:prstGeom prst="rect">
            <a:avLst/>
          </a:prstGeom>
        </p:spPr>
        <p:txBody>
          <a:bodyPr vert="horz" lIns="91440" tIns="45720" rIns="91440" bIns="45720" rtlCol="0" anchor="ctr">
            <a:normAutofit fontScale="92500" lnSpcReduction="20000"/>
          </a:bodyPr>
          <a:lstStyle/>
          <a:p>
            <a:pPr marL="0" marR="0" lvl="0" indent="0">
              <a:spcBef>
                <a:spcPts val="30"/>
              </a:spcBef>
              <a:spcAft>
                <a:spcPts val="0"/>
              </a:spcAft>
              <a:buNone/>
              <a:tabLst>
                <a:tab pos="533400" algn="l"/>
              </a:tabLst>
            </a:pPr>
            <a:r>
              <a:rPr lang="en-US" sz="1400" dirty="0">
                <a:solidFill>
                  <a:schemeClr val="tx2"/>
                </a:solidFill>
                <a:effectLst/>
              </a:rPr>
              <a:t>1.) Experiments demonstrated better results when they were performed in a controlled environment with no external factors, the outcome seemed to have no anomaly, as the floor has less friction and the wind speed was not obstructing or enhancing the performance.</a:t>
            </a:r>
          </a:p>
          <a:p>
            <a:pPr marL="0" marR="0" lvl="0" indent="0">
              <a:spcBef>
                <a:spcPts val="30"/>
              </a:spcBef>
              <a:spcAft>
                <a:spcPts val="0"/>
              </a:spcAft>
              <a:buNone/>
              <a:tabLst>
                <a:tab pos="533400" algn="l"/>
              </a:tabLst>
            </a:pPr>
            <a:endParaRPr lang="en-US" sz="1400" dirty="0">
              <a:solidFill>
                <a:schemeClr val="tx2"/>
              </a:solidFill>
              <a:effectLst/>
            </a:endParaRPr>
          </a:p>
          <a:p>
            <a:pPr marL="0" marR="0" lvl="0" indent="0">
              <a:spcBef>
                <a:spcPts val="30"/>
              </a:spcBef>
              <a:spcAft>
                <a:spcPts val="0"/>
              </a:spcAft>
              <a:buNone/>
              <a:tabLst>
                <a:tab pos="533400" algn="l"/>
              </a:tabLst>
            </a:pPr>
            <a:r>
              <a:rPr lang="en-US" sz="1400" dirty="0">
                <a:solidFill>
                  <a:schemeClr val="tx2"/>
                </a:solidFill>
                <a:effectLst/>
              </a:rPr>
              <a:t>2.) The car design was quite important as </a:t>
            </a:r>
            <a:r>
              <a:rPr lang="en-US" sz="1400" dirty="0">
                <a:solidFill>
                  <a:schemeClr val="tx2"/>
                </a:solidFill>
              </a:rPr>
              <a:t>more weight just added to the slowness in speed which would eventually made it travel for a shorter distance. Not only that it also added to the cost component as we used more Lego pieces.</a:t>
            </a:r>
          </a:p>
          <a:p>
            <a:pPr marL="0" marR="0" lvl="0" indent="0">
              <a:spcBef>
                <a:spcPts val="30"/>
              </a:spcBef>
              <a:spcAft>
                <a:spcPts val="0"/>
              </a:spcAft>
              <a:buNone/>
              <a:tabLst>
                <a:tab pos="533400" algn="l"/>
              </a:tabLst>
            </a:pPr>
            <a:endParaRPr lang="en-US" sz="1400" dirty="0">
              <a:solidFill>
                <a:schemeClr val="tx2"/>
              </a:solidFill>
              <a:effectLst/>
            </a:endParaRPr>
          </a:p>
          <a:p>
            <a:pPr marL="0" marR="0" lvl="0" indent="0">
              <a:spcBef>
                <a:spcPts val="30"/>
              </a:spcBef>
              <a:spcAft>
                <a:spcPts val="0"/>
              </a:spcAft>
              <a:buNone/>
              <a:tabLst>
                <a:tab pos="533400" algn="l"/>
              </a:tabLst>
            </a:pPr>
            <a:r>
              <a:rPr lang="en-US" sz="1400" dirty="0">
                <a:solidFill>
                  <a:schemeClr val="tx2"/>
                </a:solidFill>
              </a:rPr>
              <a:t>3.) </a:t>
            </a:r>
            <a:r>
              <a:rPr lang="en-US" sz="1400" dirty="0">
                <a:solidFill>
                  <a:schemeClr val="tx2"/>
                </a:solidFill>
                <a:effectLst/>
              </a:rPr>
              <a:t>The DOE concepts helps to randomize the samples and hence gives us a better idea of how the product would perform at different instances.</a:t>
            </a:r>
          </a:p>
          <a:p>
            <a:pPr marL="0" marR="0" lvl="0" indent="0">
              <a:spcBef>
                <a:spcPts val="30"/>
              </a:spcBef>
              <a:spcAft>
                <a:spcPts val="0"/>
              </a:spcAft>
              <a:buNone/>
              <a:tabLst>
                <a:tab pos="533400" algn="l"/>
              </a:tabLst>
            </a:pPr>
            <a:endParaRPr lang="en-US" sz="1400" dirty="0">
              <a:solidFill>
                <a:schemeClr val="tx2"/>
              </a:solidFill>
              <a:effectLst/>
            </a:endParaRPr>
          </a:p>
          <a:p>
            <a:pPr marL="0" marR="0" lvl="0" indent="0">
              <a:spcBef>
                <a:spcPts val="30"/>
              </a:spcBef>
              <a:spcAft>
                <a:spcPts val="0"/>
              </a:spcAft>
              <a:buNone/>
              <a:tabLst>
                <a:tab pos="533400" algn="l"/>
              </a:tabLst>
            </a:pPr>
            <a:r>
              <a:rPr lang="en-US" sz="1400" dirty="0">
                <a:solidFill>
                  <a:schemeClr val="tx2"/>
                </a:solidFill>
                <a:effectLst/>
              </a:rPr>
              <a:t>4.) </a:t>
            </a:r>
            <a:r>
              <a:rPr lang="en-US" sz="1400" dirty="0">
                <a:solidFill>
                  <a:schemeClr val="tx2"/>
                </a:solidFill>
              </a:rPr>
              <a:t>There are some other factors that might hamper the recordings</a:t>
            </a:r>
            <a:endParaRPr lang="en-US" sz="1400" dirty="0">
              <a:solidFill>
                <a:schemeClr val="tx2"/>
              </a:solidFill>
              <a:effectLst/>
            </a:endParaRPr>
          </a:p>
          <a:p>
            <a:pPr marL="342900" marR="0" lvl="0" indent="-342900">
              <a:spcBef>
                <a:spcPts val="30"/>
              </a:spcBef>
              <a:spcAft>
                <a:spcPts val="0"/>
              </a:spcAft>
              <a:buFont typeface="Symbol" panose="05050102010706020507" pitchFamily="18" charset="2"/>
              <a:buChar char=""/>
              <a:tabLst>
                <a:tab pos="533400" algn="l"/>
              </a:tabLst>
            </a:pPr>
            <a:r>
              <a:rPr lang="en-US" sz="1400" dirty="0">
                <a:solidFill>
                  <a:schemeClr val="tx2"/>
                </a:solidFill>
                <a:effectLst/>
              </a:rPr>
              <a:t>Measurement of the distance covered can cause repeatability/reproducibility issues.</a:t>
            </a:r>
          </a:p>
          <a:p>
            <a:pPr marL="342900" marR="0" lvl="0" indent="-342900">
              <a:spcBef>
                <a:spcPts val="30"/>
              </a:spcBef>
              <a:spcAft>
                <a:spcPts val="0"/>
              </a:spcAft>
              <a:buFont typeface="Symbol" panose="05050102010706020507" pitchFamily="18" charset="2"/>
              <a:buChar char=""/>
              <a:tabLst>
                <a:tab pos="533400" algn="l"/>
              </a:tabLst>
            </a:pPr>
            <a:r>
              <a:rPr lang="en-US" sz="1400" dirty="0">
                <a:solidFill>
                  <a:schemeClr val="tx2"/>
                </a:solidFill>
                <a:effectLst/>
              </a:rPr>
              <a:t>The way the car is launched on the ramp also impacts the distance traveled.</a:t>
            </a:r>
          </a:p>
          <a:p>
            <a:pPr marL="342900" marR="0" lvl="0" indent="-342900">
              <a:spcBef>
                <a:spcPts val="30"/>
              </a:spcBef>
              <a:spcAft>
                <a:spcPts val="0"/>
              </a:spcAft>
              <a:buFont typeface="Symbol" panose="05050102010706020507" pitchFamily="18" charset="2"/>
              <a:buChar char=""/>
              <a:tabLst>
                <a:tab pos="533400" algn="l"/>
              </a:tabLst>
            </a:pPr>
            <a:r>
              <a:rPr lang="en-US" sz="1400" dirty="0">
                <a:solidFill>
                  <a:schemeClr val="tx2"/>
                </a:solidFill>
                <a:effectLst/>
              </a:rPr>
              <a:t>The ramp in itself can cause variability in performance as an unstable ramp might cause noise in th</a:t>
            </a:r>
            <a:r>
              <a:rPr lang="en-US" sz="1400" dirty="0">
                <a:solidFill>
                  <a:schemeClr val="tx2"/>
                </a:solidFill>
              </a:rPr>
              <a:t>e data and tarnish the accuracy of the experiment.</a:t>
            </a:r>
            <a:endParaRPr lang="en-US" sz="1400" dirty="0">
              <a:solidFill>
                <a:schemeClr val="tx2"/>
              </a:solidFill>
              <a:effectLst/>
            </a:endParaRPr>
          </a:p>
        </p:txBody>
      </p:sp>
      <p:grpSp>
        <p:nvGrpSpPr>
          <p:cNvPr id="15" name="Group 14">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72872" y="1009080"/>
            <a:ext cx="867485" cy="115439"/>
            <a:chOff x="8910933" y="1861308"/>
            <a:chExt cx="867485" cy="115439"/>
          </a:xfrm>
        </p:grpSpPr>
        <p:sp>
          <p:nvSpPr>
            <p:cNvPr id="16" name="Rectangle 15">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9F283B3-7C72-4859-9EF2-3543A2205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72872" y="5849932"/>
            <a:ext cx="867485" cy="115439"/>
            <a:chOff x="8910933" y="1861308"/>
            <a:chExt cx="867485" cy="115439"/>
          </a:xfrm>
        </p:grpSpPr>
        <p:sp>
          <p:nvSpPr>
            <p:cNvPr id="21" name="Rectangle 20">
              <a:extLst>
                <a:ext uri="{FF2B5EF4-FFF2-40B4-BE49-F238E27FC236}">
                  <a16:creationId xmlns:a16="http://schemas.microsoft.com/office/drawing/2014/main" id="{FC9F1BD9-B917-427D-9E9E-300B279692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2" name="Straight Connector 21">
              <a:extLst>
                <a:ext uri="{FF2B5EF4-FFF2-40B4-BE49-F238E27FC236}">
                  <a16:creationId xmlns:a16="http://schemas.microsoft.com/office/drawing/2014/main" id="{E98A5ECD-E996-4A12-892C-E694B26F3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F56FD4-A991-488F-9730-F2CDF9134D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5F6560C8-B62D-4D14-B546-306A821CE51C}"/>
              </a:ext>
            </a:extLst>
          </p:cNvPr>
          <p:cNvSpPr/>
          <p:nvPr/>
        </p:nvSpPr>
        <p:spPr>
          <a:xfrm>
            <a:off x="8806584" y="5858677"/>
            <a:ext cx="3385415"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11528456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B4854C3-58CC-4A2C-B4CA-926819F0C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
            <a:extLst>
              <a:ext uri="{FF2B5EF4-FFF2-40B4-BE49-F238E27FC236}">
                <a16:creationId xmlns:a16="http://schemas.microsoft.com/office/drawing/2014/main" id="{FA7B9933-15AE-4ACB-B091-21C9F3853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DE57BB50-0A5D-4AD7-87AB-5904B788BC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52" name="Rectangle 51">
              <a:extLst>
                <a:ext uri="{FF2B5EF4-FFF2-40B4-BE49-F238E27FC236}">
                  <a16:creationId xmlns:a16="http://schemas.microsoft.com/office/drawing/2014/main" id="{1CD5E7CE-8430-4ED8-87F2-AF5C660CF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D4A1AC28-5B9C-4D41-95E9-675EDF3F4B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E446F29-8D76-46EF-B0AF-41066F65AA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EEEDCCF-8576-44CC-AF04-3C20E9D5EA97}"/>
              </a:ext>
            </a:extLst>
          </p:cNvPr>
          <p:cNvSpPr>
            <a:spLocks noGrp="1"/>
          </p:cNvSpPr>
          <p:nvPr>
            <p:ph type="title"/>
          </p:nvPr>
        </p:nvSpPr>
        <p:spPr>
          <a:xfrm>
            <a:off x="1411357" y="1351429"/>
            <a:ext cx="3369365" cy="2871320"/>
          </a:xfrm>
        </p:spPr>
        <p:txBody>
          <a:bodyPr anchor="ctr">
            <a:normAutofit/>
          </a:bodyPr>
          <a:lstStyle/>
          <a:p>
            <a:pPr algn="ctr"/>
            <a:r>
              <a:rPr lang="en-US"/>
              <a:t>Objective</a:t>
            </a:r>
          </a:p>
        </p:txBody>
      </p:sp>
      <p:sp>
        <p:nvSpPr>
          <p:cNvPr id="3" name="Content Placeholder 2">
            <a:extLst>
              <a:ext uri="{FF2B5EF4-FFF2-40B4-BE49-F238E27FC236}">
                <a16:creationId xmlns:a16="http://schemas.microsoft.com/office/drawing/2014/main" id="{433BB50D-575C-475A-A3A6-D4FC70C96CC0}"/>
              </a:ext>
            </a:extLst>
          </p:cNvPr>
          <p:cNvSpPr>
            <a:spLocks noGrp="1"/>
          </p:cNvSpPr>
          <p:nvPr>
            <p:ph idx="1"/>
          </p:nvPr>
        </p:nvSpPr>
        <p:spPr>
          <a:xfrm>
            <a:off x="6389825" y="723900"/>
            <a:ext cx="4735375" cy="5410200"/>
          </a:xfrm>
        </p:spPr>
        <p:txBody>
          <a:bodyPr anchor="ctr">
            <a:normAutofit/>
          </a:bodyPr>
          <a:lstStyle/>
          <a:p>
            <a:pPr algn="ctr"/>
            <a:r>
              <a:rPr lang="en-US" dirty="0"/>
              <a:t>The main goal of the Lego Project - Design of Experiments is to build a Lego car under a budget to cover the maximum distance horizontally. </a:t>
            </a:r>
            <a:br>
              <a:rPr lang="en-US" dirty="0"/>
            </a:br>
            <a:br>
              <a:rPr lang="en-US" dirty="0"/>
            </a:br>
            <a:r>
              <a:rPr lang="en-US" dirty="0"/>
              <a:t>We would achieve this by optimizing the design to maximize efficiency while keeping the cost constraints in mind.</a:t>
            </a:r>
          </a:p>
        </p:txBody>
      </p:sp>
    </p:spTree>
    <p:extLst>
      <p:ext uri="{BB962C8B-B14F-4D97-AF65-F5344CB8AC3E}">
        <p14:creationId xmlns:p14="http://schemas.microsoft.com/office/powerpoint/2010/main" val="3271817607"/>
      </p:ext>
    </p:extLst>
  </p:cSld>
  <p:clrMapOvr>
    <a:masterClrMapping/>
  </p:clrMapOvr>
  <p:transition spd="slow" advTm="15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5954C9B-DBE6-423B-B4B3-6FA3370E6217}"/>
              </a:ext>
            </a:extLst>
          </p:cNvPr>
          <p:cNvGrpSpPr/>
          <p:nvPr/>
        </p:nvGrpSpPr>
        <p:grpSpPr>
          <a:xfrm>
            <a:off x="2502217" y="2995591"/>
            <a:ext cx="3911600" cy="2615803"/>
            <a:chOff x="4436745" y="3345122"/>
            <a:chExt cx="3911600" cy="2615803"/>
          </a:xfrm>
        </p:grpSpPr>
        <p:sp>
          <p:nvSpPr>
            <p:cNvPr id="8" name="Rectangle 7">
              <a:extLst>
                <a:ext uri="{FF2B5EF4-FFF2-40B4-BE49-F238E27FC236}">
                  <a16:creationId xmlns:a16="http://schemas.microsoft.com/office/drawing/2014/main" id="{49181CFA-99B4-4046-B914-C5365FC9B850}"/>
                </a:ext>
              </a:extLst>
            </p:cNvPr>
            <p:cNvSpPr/>
            <p:nvPr/>
          </p:nvSpPr>
          <p:spPr>
            <a:xfrm>
              <a:off x="4436745" y="3345122"/>
              <a:ext cx="3911600" cy="2615803"/>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592460-EE17-4BCC-AFD6-8D9CAE7E9E18}"/>
                </a:ext>
              </a:extLst>
            </p:cNvPr>
            <p:cNvSpPr txBox="1"/>
            <p:nvPr/>
          </p:nvSpPr>
          <p:spPr>
            <a:xfrm>
              <a:off x="4460876" y="3375602"/>
              <a:ext cx="3619183" cy="2585323"/>
            </a:xfrm>
            <a:prstGeom prst="rect">
              <a:avLst/>
            </a:prstGeom>
            <a:noFill/>
          </p:spPr>
          <p:txBody>
            <a:bodyPr wrap="square" rtlCol="0">
              <a:spAutoFit/>
            </a:bodyPr>
            <a:lstStyle/>
            <a:p>
              <a:pPr marL="0" indent="0">
                <a:buNone/>
              </a:pPr>
              <a:r>
                <a:rPr lang="en-US" b="1" dirty="0">
                  <a:latin typeface="Times New Roman" panose="02020603050405020304" pitchFamily="18" charset="0"/>
                  <a:cs typeface="Times New Roman" panose="02020603050405020304" pitchFamily="18" charset="0"/>
                </a:rPr>
                <a:t>Overview:</a:t>
              </a:r>
            </a:p>
            <a:p>
              <a:pPr marL="0" lvl="1"/>
              <a:r>
                <a:rPr lang="en-US" sz="1800" dirty="0">
                  <a:solidFill>
                    <a:schemeClr val="tx1"/>
                  </a:solidFill>
                  <a:latin typeface="Times New Roman" panose="02020603050405020304" pitchFamily="18" charset="0"/>
                  <a:cs typeface="Times New Roman" panose="02020603050405020304" pitchFamily="18" charset="0"/>
                </a:rPr>
                <a:t>Number of Models: 3 </a:t>
              </a:r>
            </a:p>
            <a:p>
              <a:pPr marL="0" lvl="1"/>
              <a:r>
                <a:rPr lang="en-US" sz="1800" dirty="0">
                  <a:solidFill>
                    <a:schemeClr val="tx1"/>
                  </a:solidFill>
                  <a:latin typeface="Times New Roman" panose="02020603050405020304" pitchFamily="18" charset="0"/>
                  <a:cs typeface="Times New Roman" panose="02020603050405020304" pitchFamily="18" charset="0"/>
                </a:rPr>
                <a:t>Model 1: Not optimal at all – high cost and less efficient.</a:t>
              </a:r>
            </a:p>
            <a:p>
              <a:pPr marL="0" lvl="1"/>
              <a:r>
                <a:rPr lang="en-US" sz="1800" dirty="0">
                  <a:solidFill>
                    <a:schemeClr val="tx1"/>
                  </a:solidFill>
                  <a:latin typeface="Times New Roman" panose="02020603050405020304" pitchFamily="18" charset="0"/>
                  <a:cs typeface="Times New Roman" panose="02020603050405020304" pitchFamily="18" charset="0"/>
                </a:rPr>
                <a:t>Model 2: Decreased cost however no improvement in distance covered.  </a:t>
              </a:r>
            </a:p>
            <a:p>
              <a:pPr marL="0" lvl="1"/>
              <a:r>
                <a:rPr lang="en-US" sz="1800" dirty="0">
                  <a:solidFill>
                    <a:schemeClr val="tx1"/>
                  </a:solidFill>
                  <a:latin typeface="Times New Roman" panose="02020603050405020304" pitchFamily="18" charset="0"/>
                  <a:cs typeface="Times New Roman" panose="02020603050405020304" pitchFamily="18" charset="0"/>
                </a:rPr>
                <a:t>Model 3: Enhanced the car dimensions by changing the 3  factors.</a:t>
              </a:r>
              <a:endParaRPr lang="en-US" dirty="0"/>
            </a:p>
          </p:txBody>
        </p:sp>
      </p:grpSp>
      <p:sp>
        <p:nvSpPr>
          <p:cNvPr id="7" name="Rectangle 6">
            <a:extLst>
              <a:ext uri="{FF2B5EF4-FFF2-40B4-BE49-F238E27FC236}">
                <a16:creationId xmlns:a16="http://schemas.microsoft.com/office/drawing/2014/main" id="{83E20888-B946-41AD-81AB-5A41300E50AF}"/>
              </a:ext>
            </a:extLst>
          </p:cNvPr>
          <p:cNvSpPr/>
          <p:nvPr/>
        </p:nvSpPr>
        <p:spPr>
          <a:xfrm>
            <a:off x="6597650" y="1358875"/>
            <a:ext cx="4058920" cy="11582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BD64D73-8E4E-4459-BA86-9296E148F2B0}"/>
              </a:ext>
            </a:extLst>
          </p:cNvPr>
          <p:cNvGrpSpPr/>
          <p:nvPr/>
        </p:nvGrpSpPr>
        <p:grpSpPr>
          <a:xfrm>
            <a:off x="1022350" y="449154"/>
            <a:ext cx="4058920" cy="2367280"/>
            <a:chOff x="1448277" y="1953545"/>
            <a:chExt cx="4058920" cy="2367280"/>
          </a:xfrm>
        </p:grpSpPr>
        <p:sp>
          <p:nvSpPr>
            <p:cNvPr id="5" name="Rectangle 4">
              <a:extLst>
                <a:ext uri="{FF2B5EF4-FFF2-40B4-BE49-F238E27FC236}">
                  <a16:creationId xmlns:a16="http://schemas.microsoft.com/office/drawing/2014/main" id="{50E5F80F-ADD8-4DD9-ACCC-DD345FB536DC}"/>
                </a:ext>
              </a:extLst>
            </p:cNvPr>
            <p:cNvSpPr/>
            <p:nvPr/>
          </p:nvSpPr>
          <p:spPr>
            <a:xfrm>
              <a:off x="1448277" y="1953545"/>
              <a:ext cx="4058920" cy="236728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C4D5D4-6020-440C-9CD7-2ADCE6103F81}"/>
                </a:ext>
              </a:extLst>
            </p:cNvPr>
            <p:cNvSpPr txBox="1"/>
            <p:nvPr/>
          </p:nvSpPr>
          <p:spPr>
            <a:xfrm>
              <a:off x="1547496" y="2056821"/>
              <a:ext cx="3633470" cy="2031325"/>
            </a:xfrm>
            <a:prstGeom prst="rect">
              <a:avLst/>
            </a:prstGeom>
            <a:noFill/>
          </p:spPr>
          <p:txBody>
            <a:bodyPr wrap="square" rtlCol="0">
              <a:spAutoFit/>
            </a:bodyPr>
            <a:lstStyle/>
            <a:p>
              <a:pPr marL="0" indent="0">
                <a:buNone/>
              </a:pPr>
              <a:r>
                <a:rPr lang="en-US" b="1" dirty="0">
                  <a:latin typeface="Times New Roman" panose="02020603050405020304" pitchFamily="18" charset="0"/>
                  <a:cs typeface="Times New Roman" panose="02020603050405020304" pitchFamily="18" charset="0"/>
                </a:rPr>
                <a:t>Ramp Dimensions and build:</a:t>
              </a:r>
            </a:p>
            <a:p>
              <a:pPr marL="0" indent="0">
                <a:buNone/>
              </a:pPr>
              <a:r>
                <a:rPr lang="en-US" dirty="0">
                  <a:latin typeface="Times New Roman" panose="02020603050405020304" pitchFamily="18" charset="0"/>
                  <a:ea typeface="Carlito"/>
                  <a:cs typeface="Times New Roman" panose="02020603050405020304" pitchFamily="18" charset="0"/>
                </a:rPr>
                <a:t>A</a:t>
              </a:r>
              <a:r>
                <a:rPr lang="en-US" sz="1800" dirty="0">
                  <a:effectLst/>
                  <a:latin typeface="Times New Roman" panose="02020603050405020304" pitchFamily="18" charset="0"/>
                  <a:ea typeface="Carlito"/>
                  <a:cs typeface="Times New Roman" panose="02020603050405020304" pitchFamily="18" charset="0"/>
                </a:rPr>
                <a:t> ramp of length 24 inches is considered which is set at an angle of 29 degrees . The ramp is positioned with the help of 2 </a:t>
              </a:r>
              <a:r>
                <a:rPr lang="en-US" dirty="0">
                  <a:latin typeface="Times New Roman" panose="02020603050405020304" pitchFamily="18" charset="0"/>
                  <a:ea typeface="Carlito"/>
                  <a:cs typeface="Times New Roman" panose="02020603050405020304" pitchFamily="18" charset="0"/>
                </a:rPr>
                <a:t>mid-sized </a:t>
              </a:r>
              <a:r>
                <a:rPr lang="en-US" sz="1800" dirty="0">
                  <a:effectLst/>
                  <a:latin typeface="Times New Roman" panose="02020603050405020304" pitchFamily="18" charset="0"/>
                  <a:ea typeface="Carlito"/>
                  <a:cs typeface="Times New Roman" panose="02020603050405020304" pitchFamily="18" charset="0"/>
                </a:rPr>
                <a:t>cardboard boxes.</a:t>
              </a:r>
            </a:p>
            <a:p>
              <a:endParaRPr lang="en-US" dirty="0"/>
            </a:p>
          </p:txBody>
        </p:sp>
      </p:grpSp>
      <p:grpSp>
        <p:nvGrpSpPr>
          <p:cNvPr id="16" name="Group 15">
            <a:extLst>
              <a:ext uri="{FF2B5EF4-FFF2-40B4-BE49-F238E27FC236}">
                <a16:creationId xmlns:a16="http://schemas.microsoft.com/office/drawing/2014/main" id="{DC0046FA-C6EE-46A4-985A-0B6186E92E7A}"/>
              </a:ext>
            </a:extLst>
          </p:cNvPr>
          <p:cNvGrpSpPr/>
          <p:nvPr/>
        </p:nvGrpSpPr>
        <p:grpSpPr>
          <a:xfrm>
            <a:off x="2867977" y="2034821"/>
            <a:ext cx="7091680" cy="1087120"/>
            <a:chOff x="3505519" y="600970"/>
            <a:chExt cx="7091680" cy="1087120"/>
          </a:xfrm>
        </p:grpSpPr>
        <p:sp>
          <p:nvSpPr>
            <p:cNvPr id="4" name="Rectangle 3">
              <a:extLst>
                <a:ext uri="{FF2B5EF4-FFF2-40B4-BE49-F238E27FC236}">
                  <a16:creationId xmlns:a16="http://schemas.microsoft.com/office/drawing/2014/main" id="{E96459F1-5965-4C0F-B948-6396717745F5}"/>
                </a:ext>
              </a:extLst>
            </p:cNvPr>
            <p:cNvSpPr/>
            <p:nvPr/>
          </p:nvSpPr>
          <p:spPr>
            <a:xfrm>
              <a:off x="3505519" y="600970"/>
              <a:ext cx="7091680" cy="108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E12984E-C0A1-4200-A826-9CC8C9384DDA}"/>
                </a:ext>
              </a:extLst>
            </p:cNvPr>
            <p:cNvSpPr txBox="1"/>
            <p:nvPr/>
          </p:nvSpPr>
          <p:spPr>
            <a:xfrm>
              <a:off x="4466909" y="691350"/>
              <a:ext cx="5168900" cy="769441"/>
            </a:xfrm>
            <a:prstGeom prst="rect">
              <a:avLst/>
            </a:prstGeom>
            <a:noFill/>
          </p:spPr>
          <p:txBody>
            <a:bodyPr wrap="square" rtlCol="0">
              <a:spAutoFit/>
            </a:bodyPr>
            <a:lstStyle/>
            <a:p>
              <a:r>
                <a:rPr lang="en-US" sz="4400" dirty="0"/>
                <a:t>Simulation (the setup)</a:t>
              </a:r>
            </a:p>
          </p:txBody>
        </p:sp>
      </p:grpSp>
      <p:grpSp>
        <p:nvGrpSpPr>
          <p:cNvPr id="13" name="Group 12">
            <a:extLst>
              <a:ext uri="{FF2B5EF4-FFF2-40B4-BE49-F238E27FC236}">
                <a16:creationId xmlns:a16="http://schemas.microsoft.com/office/drawing/2014/main" id="{2320C652-DCEC-45A2-BF6A-DDA99658FE18}"/>
              </a:ext>
            </a:extLst>
          </p:cNvPr>
          <p:cNvGrpSpPr/>
          <p:nvPr/>
        </p:nvGrpSpPr>
        <p:grpSpPr>
          <a:xfrm>
            <a:off x="7263130" y="2985023"/>
            <a:ext cx="3911600" cy="3070338"/>
            <a:chOff x="8104347" y="1500365"/>
            <a:chExt cx="3393440" cy="3510359"/>
          </a:xfrm>
        </p:grpSpPr>
        <p:sp>
          <p:nvSpPr>
            <p:cNvPr id="6" name="Rectangle 5">
              <a:extLst>
                <a:ext uri="{FF2B5EF4-FFF2-40B4-BE49-F238E27FC236}">
                  <a16:creationId xmlns:a16="http://schemas.microsoft.com/office/drawing/2014/main" id="{50FF0777-BA9C-4000-BC69-455EAD7F4974}"/>
                </a:ext>
              </a:extLst>
            </p:cNvPr>
            <p:cNvSpPr/>
            <p:nvPr/>
          </p:nvSpPr>
          <p:spPr>
            <a:xfrm>
              <a:off x="8104347" y="1500365"/>
              <a:ext cx="3393440" cy="35103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8934218-814D-4B90-BF2B-B5AD9D394FC8}"/>
                </a:ext>
              </a:extLst>
            </p:cNvPr>
            <p:cNvSpPr txBox="1"/>
            <p:nvPr/>
          </p:nvSpPr>
          <p:spPr>
            <a:xfrm>
              <a:off x="8191024" y="1594404"/>
              <a:ext cx="3169920" cy="3416320"/>
            </a:xfrm>
            <a:prstGeom prst="rect">
              <a:avLst/>
            </a:prstGeom>
            <a:noFill/>
          </p:spPr>
          <p:txBody>
            <a:bodyPr wrap="square" rtlCol="0">
              <a:spAutoFit/>
            </a:bodyPr>
            <a:lstStyle/>
            <a:p>
              <a:pPr marL="0" lvl="1"/>
              <a:r>
                <a:rPr lang="en-US" b="1" dirty="0">
                  <a:solidFill>
                    <a:schemeClr val="tx1"/>
                  </a:solidFill>
                  <a:latin typeface="Times New Roman" panose="02020603050405020304" pitchFamily="18" charset="0"/>
                  <a:cs typeface="Times New Roman" panose="02020603050405020304" pitchFamily="18" charset="0"/>
                </a:rPr>
                <a:t>Experiment Environment:</a:t>
              </a:r>
            </a:p>
            <a:p>
              <a:pPr marL="0" lvl="1"/>
              <a:r>
                <a:rPr lang="en-US" dirty="0">
                  <a:solidFill>
                    <a:schemeClr val="tx1"/>
                  </a:solidFill>
                  <a:latin typeface="Times New Roman" panose="02020603050405020304" pitchFamily="18" charset="0"/>
                  <a:cs typeface="Times New Roman" panose="02020603050405020304" pitchFamily="18" charset="0"/>
                </a:rPr>
                <a:t>In order to </a:t>
              </a:r>
              <a:r>
                <a:rPr lang="en-US" dirty="0">
                  <a:latin typeface="Times New Roman" panose="02020603050405020304" pitchFamily="18" charset="0"/>
                  <a:cs typeface="Times New Roman" panose="02020603050405020304" pitchFamily="18" charset="0"/>
                </a:rPr>
                <a:t>learn about the impact of external factors on the experiment, we conducted the </a:t>
              </a:r>
              <a:r>
                <a:rPr lang="en-US" dirty="0">
                  <a:solidFill>
                    <a:schemeClr val="tx1"/>
                  </a:solidFill>
                  <a:latin typeface="Times New Roman" panose="02020603050405020304" pitchFamily="18" charset="0"/>
                  <a:cs typeface="Times New Roman" panose="02020603050405020304" pitchFamily="18" charset="0"/>
                </a:rPr>
                <a:t>experiment indoors (on wooden flooring with regulated air flow) and outdoors (on concrete flooring with unregulated air flow). </a:t>
              </a:r>
            </a:p>
            <a:p>
              <a:pPr marL="0" lvl="1"/>
              <a:r>
                <a:rPr lang="en-US" dirty="0">
                  <a:latin typeface="Times New Roman" panose="02020603050405020304" pitchFamily="18" charset="0"/>
                  <a:cs typeface="Times New Roman" panose="02020603050405020304" pitchFamily="18" charset="0"/>
                </a:rPr>
                <a:t>Note: All the experiments were performed on the same day. (No Blocking/Confounding)</a:t>
              </a:r>
              <a:endParaRPr lang="en-US" dirty="0"/>
            </a:p>
          </p:txBody>
        </p:sp>
      </p:grpSp>
    </p:spTree>
    <p:extLst>
      <p:ext uri="{BB962C8B-B14F-4D97-AF65-F5344CB8AC3E}">
        <p14:creationId xmlns:p14="http://schemas.microsoft.com/office/powerpoint/2010/main" val="2054902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0">
        <p159:morph option="byObject"/>
      </p:transition>
    </mc:Choice>
    <mc:Fallback xmlns="">
      <p:transition spd="slow" advTm="3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4BA7874-8A8D-4F9B-A6CA-7AFD4671AE5D}"/>
              </a:ext>
            </a:extLst>
          </p:cNvPr>
          <p:cNvGrpSpPr/>
          <p:nvPr/>
        </p:nvGrpSpPr>
        <p:grpSpPr>
          <a:xfrm>
            <a:off x="1107765" y="1109960"/>
            <a:ext cx="3911600" cy="1536177"/>
            <a:chOff x="8104347" y="1500365"/>
            <a:chExt cx="3393440" cy="3510359"/>
          </a:xfrm>
          <a:solidFill>
            <a:schemeClr val="accent4"/>
          </a:solidFill>
        </p:grpSpPr>
        <p:sp>
          <p:nvSpPr>
            <p:cNvPr id="13" name="Rectangle 12">
              <a:extLst>
                <a:ext uri="{FF2B5EF4-FFF2-40B4-BE49-F238E27FC236}">
                  <a16:creationId xmlns:a16="http://schemas.microsoft.com/office/drawing/2014/main" id="{968E7392-9E5F-43F8-8809-AB72F112BA13}"/>
                </a:ext>
              </a:extLst>
            </p:cNvPr>
            <p:cNvSpPr/>
            <p:nvPr/>
          </p:nvSpPr>
          <p:spPr>
            <a:xfrm>
              <a:off x="8104347" y="1500365"/>
              <a:ext cx="3393440" cy="351035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169B976-1005-4571-960A-68157EF9996D}"/>
                </a:ext>
              </a:extLst>
            </p:cNvPr>
            <p:cNvSpPr txBox="1"/>
            <p:nvPr/>
          </p:nvSpPr>
          <p:spPr>
            <a:xfrm>
              <a:off x="8191024" y="1594404"/>
              <a:ext cx="3169920" cy="1689049"/>
            </a:xfrm>
            <a:prstGeom prst="rect">
              <a:avLst/>
            </a:prstGeom>
            <a:grpFill/>
          </p:spPr>
          <p:txBody>
            <a:bodyPr wrap="square" rtlCol="0">
              <a:spAutoFit/>
            </a:bodyPr>
            <a:lstStyle/>
            <a:p>
              <a:pPr marL="0" lvl="1"/>
              <a:r>
                <a:rPr lang="en-US" b="1" dirty="0">
                  <a:latin typeface="Times New Roman" panose="02020603050405020304" pitchFamily="18" charset="0"/>
                  <a:cs typeface="Times New Roman" panose="02020603050405020304" pitchFamily="18" charset="0"/>
                </a:rPr>
                <a:t>In Action:</a:t>
              </a:r>
            </a:p>
            <a:p>
              <a:pPr marL="0" lvl="1"/>
              <a:r>
                <a:rPr lang="en-US" dirty="0">
                  <a:latin typeface="Times New Roman" panose="02020603050405020304" pitchFamily="18" charset="0"/>
                  <a:cs typeface="Times New Roman" panose="02020603050405020304" pitchFamily="18" charset="0"/>
                </a:rPr>
                <a:t>The car was released from the head of the ramp and the distance covered was measured using a measuring scale.</a:t>
              </a:r>
              <a:endParaRPr lang="en-US" dirty="0"/>
            </a:p>
          </p:txBody>
        </p:sp>
      </p:grpSp>
      <p:grpSp>
        <p:nvGrpSpPr>
          <p:cNvPr id="23" name="Group 22">
            <a:extLst>
              <a:ext uri="{FF2B5EF4-FFF2-40B4-BE49-F238E27FC236}">
                <a16:creationId xmlns:a16="http://schemas.microsoft.com/office/drawing/2014/main" id="{F63C0988-55CA-4DF8-A710-10AEA4B1CC40}"/>
              </a:ext>
            </a:extLst>
          </p:cNvPr>
          <p:cNvGrpSpPr/>
          <p:nvPr/>
        </p:nvGrpSpPr>
        <p:grpSpPr>
          <a:xfrm>
            <a:off x="6558894" y="431155"/>
            <a:ext cx="3633470" cy="2615803"/>
            <a:chOff x="6558894" y="431155"/>
            <a:chExt cx="3633470" cy="2615803"/>
          </a:xfrm>
        </p:grpSpPr>
        <p:sp>
          <p:nvSpPr>
            <p:cNvPr id="5" name="Rectangle 4">
              <a:extLst>
                <a:ext uri="{FF2B5EF4-FFF2-40B4-BE49-F238E27FC236}">
                  <a16:creationId xmlns:a16="http://schemas.microsoft.com/office/drawing/2014/main" id="{EE68831F-D0BC-4A45-85C1-C7040E29204E}"/>
                </a:ext>
              </a:extLst>
            </p:cNvPr>
            <p:cNvSpPr/>
            <p:nvPr/>
          </p:nvSpPr>
          <p:spPr>
            <a:xfrm>
              <a:off x="6558894" y="431155"/>
              <a:ext cx="3633470" cy="261580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AB17D3-57D9-44C0-8D1E-ED6AFD3E6FE1}"/>
                </a:ext>
              </a:extLst>
            </p:cNvPr>
            <p:cNvSpPr txBox="1"/>
            <p:nvPr/>
          </p:nvSpPr>
          <p:spPr>
            <a:xfrm>
              <a:off x="6695439" y="460932"/>
              <a:ext cx="3164205" cy="646331"/>
            </a:xfrm>
            <a:prstGeom prst="rect">
              <a:avLst/>
            </a:prstGeom>
            <a:solidFill>
              <a:schemeClr val="accent5">
                <a:lumMod val="20000"/>
                <a:lumOff val="80000"/>
              </a:schemeClr>
            </a:solidFill>
          </p:spPr>
          <p:txBody>
            <a:bodyPr wrap="square" rtlCol="0">
              <a:spAutoFit/>
            </a:bodyPr>
            <a:lstStyle/>
            <a:p>
              <a:pPr marL="0" indent="0">
                <a:buNone/>
              </a:pPr>
              <a:r>
                <a:rPr lang="en-US" b="1" dirty="0">
                  <a:latin typeface="Times New Roman" panose="02020603050405020304" pitchFamily="18" charset="0"/>
                  <a:cs typeface="Times New Roman" panose="02020603050405020304" pitchFamily="18" charset="0"/>
                </a:rPr>
                <a:t>Bulky Car:</a:t>
              </a:r>
              <a:endParaRPr lang="en-US" sz="1800" dirty="0">
                <a:effectLst/>
                <a:latin typeface="Times New Roman" panose="02020603050405020304" pitchFamily="18" charset="0"/>
                <a:ea typeface="Carlito"/>
                <a:cs typeface="Times New Roman" panose="02020603050405020304" pitchFamily="18" charset="0"/>
              </a:endParaRPr>
            </a:p>
            <a:p>
              <a:endParaRPr lang="en-US" dirty="0"/>
            </a:p>
          </p:txBody>
        </p:sp>
        <p:pic>
          <p:nvPicPr>
            <p:cNvPr id="17" name="Picture 16" descr="A picture containing toy, gear&#10;&#10;Description automatically generated">
              <a:extLst>
                <a:ext uri="{FF2B5EF4-FFF2-40B4-BE49-F238E27FC236}">
                  <a16:creationId xmlns:a16="http://schemas.microsoft.com/office/drawing/2014/main" id="{04A0921A-2C4A-4137-8990-A3CE3C513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3918" y="985582"/>
              <a:ext cx="2794946" cy="1847838"/>
            </a:xfrm>
            <a:prstGeom prst="rect">
              <a:avLst/>
            </a:prstGeom>
          </p:spPr>
        </p:pic>
      </p:grpSp>
      <p:grpSp>
        <p:nvGrpSpPr>
          <p:cNvPr id="9" name="Group 8">
            <a:extLst>
              <a:ext uri="{FF2B5EF4-FFF2-40B4-BE49-F238E27FC236}">
                <a16:creationId xmlns:a16="http://schemas.microsoft.com/office/drawing/2014/main" id="{264964DF-3AAB-4B94-9F6A-7E6E3E7F1AF2}"/>
              </a:ext>
            </a:extLst>
          </p:cNvPr>
          <p:cNvGrpSpPr/>
          <p:nvPr/>
        </p:nvGrpSpPr>
        <p:grpSpPr>
          <a:xfrm>
            <a:off x="2866391" y="2486453"/>
            <a:ext cx="4947920" cy="1087120"/>
            <a:chOff x="3505519" y="600970"/>
            <a:chExt cx="7091680" cy="1087120"/>
          </a:xfrm>
        </p:grpSpPr>
        <p:sp>
          <p:nvSpPr>
            <p:cNvPr id="10" name="Rectangle 9">
              <a:extLst>
                <a:ext uri="{FF2B5EF4-FFF2-40B4-BE49-F238E27FC236}">
                  <a16:creationId xmlns:a16="http://schemas.microsoft.com/office/drawing/2014/main" id="{B7D98D05-9640-4011-B79B-D0A099528B7C}"/>
                </a:ext>
              </a:extLst>
            </p:cNvPr>
            <p:cNvSpPr/>
            <p:nvPr/>
          </p:nvSpPr>
          <p:spPr>
            <a:xfrm>
              <a:off x="3505519" y="600970"/>
              <a:ext cx="7091680" cy="108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9BB6BD4-3592-414D-8F74-B8738669A910}"/>
                </a:ext>
              </a:extLst>
            </p:cNvPr>
            <p:cNvSpPr txBox="1"/>
            <p:nvPr/>
          </p:nvSpPr>
          <p:spPr>
            <a:xfrm>
              <a:off x="3989637" y="691350"/>
              <a:ext cx="6267369" cy="769441"/>
            </a:xfrm>
            <a:prstGeom prst="rect">
              <a:avLst/>
            </a:prstGeom>
            <a:noFill/>
          </p:spPr>
          <p:txBody>
            <a:bodyPr wrap="square" rtlCol="0">
              <a:spAutoFit/>
            </a:bodyPr>
            <a:lstStyle/>
            <a:p>
              <a:r>
                <a:rPr lang="en-US" sz="4400" dirty="0"/>
                <a:t>Simulation.. </a:t>
              </a:r>
              <a:r>
                <a:rPr lang="en-US" sz="2400" dirty="0"/>
                <a:t>continued</a:t>
              </a:r>
            </a:p>
          </p:txBody>
        </p:sp>
      </p:grpSp>
      <p:grpSp>
        <p:nvGrpSpPr>
          <p:cNvPr id="22" name="Group 21">
            <a:extLst>
              <a:ext uri="{FF2B5EF4-FFF2-40B4-BE49-F238E27FC236}">
                <a16:creationId xmlns:a16="http://schemas.microsoft.com/office/drawing/2014/main" id="{9E142AE9-2E34-4DBA-B9E8-FA7D8889541C}"/>
              </a:ext>
            </a:extLst>
          </p:cNvPr>
          <p:cNvGrpSpPr/>
          <p:nvPr/>
        </p:nvGrpSpPr>
        <p:grpSpPr>
          <a:xfrm>
            <a:off x="1724025" y="3480442"/>
            <a:ext cx="3911600" cy="2615803"/>
            <a:chOff x="1724025" y="3480442"/>
            <a:chExt cx="3911600" cy="2615803"/>
          </a:xfrm>
        </p:grpSpPr>
        <p:grpSp>
          <p:nvGrpSpPr>
            <p:cNvPr id="2" name="Group 1">
              <a:extLst>
                <a:ext uri="{FF2B5EF4-FFF2-40B4-BE49-F238E27FC236}">
                  <a16:creationId xmlns:a16="http://schemas.microsoft.com/office/drawing/2014/main" id="{CBE90B8B-8034-4A52-8F22-428B5094727B}"/>
                </a:ext>
              </a:extLst>
            </p:cNvPr>
            <p:cNvGrpSpPr/>
            <p:nvPr/>
          </p:nvGrpSpPr>
          <p:grpSpPr>
            <a:xfrm>
              <a:off x="1724025" y="3480442"/>
              <a:ext cx="3911600" cy="2615803"/>
              <a:chOff x="4436745" y="3345122"/>
              <a:chExt cx="3911600" cy="2615803"/>
            </a:xfrm>
            <a:solidFill>
              <a:schemeClr val="accent4">
                <a:lumMod val="40000"/>
                <a:lumOff val="60000"/>
              </a:schemeClr>
            </a:solidFill>
          </p:grpSpPr>
          <p:sp>
            <p:nvSpPr>
              <p:cNvPr id="3" name="Rectangle 2">
                <a:extLst>
                  <a:ext uri="{FF2B5EF4-FFF2-40B4-BE49-F238E27FC236}">
                    <a16:creationId xmlns:a16="http://schemas.microsoft.com/office/drawing/2014/main" id="{1EB268FC-7CE4-4D2E-A7F8-432EDE50B9C0}"/>
                  </a:ext>
                </a:extLst>
              </p:cNvPr>
              <p:cNvSpPr/>
              <p:nvPr/>
            </p:nvSpPr>
            <p:spPr>
              <a:xfrm>
                <a:off x="4436745" y="3345122"/>
                <a:ext cx="3911600" cy="261580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CCEC8BD-BAE5-473A-B12C-2770D9DEBEEA}"/>
                  </a:ext>
                </a:extLst>
              </p:cNvPr>
              <p:cNvSpPr txBox="1"/>
              <p:nvPr/>
            </p:nvSpPr>
            <p:spPr>
              <a:xfrm>
                <a:off x="4460876" y="3375602"/>
                <a:ext cx="3619183" cy="369332"/>
              </a:xfrm>
              <a:prstGeom prst="rect">
                <a:avLst/>
              </a:prstGeom>
              <a:grpFill/>
            </p:spPr>
            <p:txBody>
              <a:bodyPr wrap="square" rtlCol="0">
                <a:spAutoFit/>
              </a:bodyPr>
              <a:lstStyle/>
              <a:p>
                <a:pPr marL="0" indent="0">
                  <a:buNone/>
                </a:pPr>
                <a:r>
                  <a:rPr lang="en-US" b="1" dirty="0">
                    <a:latin typeface="Times New Roman" panose="02020603050405020304" pitchFamily="18" charset="0"/>
                    <a:cs typeface="Times New Roman" panose="02020603050405020304" pitchFamily="18" charset="0"/>
                  </a:rPr>
                  <a:t>Average Performance:</a:t>
                </a:r>
              </a:p>
            </p:txBody>
          </p:sp>
        </p:grpSp>
        <p:pic>
          <p:nvPicPr>
            <p:cNvPr id="19" name="Picture 18">
              <a:extLst>
                <a:ext uri="{FF2B5EF4-FFF2-40B4-BE49-F238E27FC236}">
                  <a16:creationId xmlns:a16="http://schemas.microsoft.com/office/drawing/2014/main" id="{D3C34751-A38F-4D32-9121-35BF38C0E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473" y="4022630"/>
              <a:ext cx="3078548" cy="1892527"/>
            </a:xfrm>
            <a:prstGeom prst="rect">
              <a:avLst/>
            </a:prstGeom>
          </p:spPr>
        </p:pic>
      </p:grpSp>
      <p:grpSp>
        <p:nvGrpSpPr>
          <p:cNvPr id="24" name="Group 23">
            <a:extLst>
              <a:ext uri="{FF2B5EF4-FFF2-40B4-BE49-F238E27FC236}">
                <a16:creationId xmlns:a16="http://schemas.microsoft.com/office/drawing/2014/main" id="{F6FB0DA6-097C-40EC-AD97-5E0DB586A2A7}"/>
              </a:ext>
            </a:extLst>
          </p:cNvPr>
          <p:cNvGrpSpPr/>
          <p:nvPr/>
        </p:nvGrpSpPr>
        <p:grpSpPr>
          <a:xfrm>
            <a:off x="6226174" y="3436654"/>
            <a:ext cx="4086225" cy="2990191"/>
            <a:chOff x="6226174" y="3436654"/>
            <a:chExt cx="4086225" cy="2990191"/>
          </a:xfrm>
        </p:grpSpPr>
        <p:grpSp>
          <p:nvGrpSpPr>
            <p:cNvPr id="6" name="Group 5">
              <a:extLst>
                <a:ext uri="{FF2B5EF4-FFF2-40B4-BE49-F238E27FC236}">
                  <a16:creationId xmlns:a16="http://schemas.microsoft.com/office/drawing/2014/main" id="{A128D6D5-D437-42AB-A721-A440C67E01EB}"/>
                </a:ext>
              </a:extLst>
            </p:cNvPr>
            <p:cNvGrpSpPr/>
            <p:nvPr/>
          </p:nvGrpSpPr>
          <p:grpSpPr>
            <a:xfrm>
              <a:off x="6226174" y="3436654"/>
              <a:ext cx="4086225" cy="2990191"/>
              <a:chOff x="1448277" y="1953545"/>
              <a:chExt cx="4058920" cy="2367280"/>
            </a:xfrm>
            <a:solidFill>
              <a:schemeClr val="accent5">
                <a:lumMod val="60000"/>
                <a:lumOff val="40000"/>
              </a:schemeClr>
            </a:solidFill>
          </p:grpSpPr>
          <p:sp>
            <p:nvSpPr>
              <p:cNvPr id="7" name="Rectangle 6">
                <a:extLst>
                  <a:ext uri="{FF2B5EF4-FFF2-40B4-BE49-F238E27FC236}">
                    <a16:creationId xmlns:a16="http://schemas.microsoft.com/office/drawing/2014/main" id="{B541F232-6E9B-4640-90C8-E84AA5A1E32E}"/>
                  </a:ext>
                </a:extLst>
              </p:cNvPr>
              <p:cNvSpPr/>
              <p:nvPr/>
            </p:nvSpPr>
            <p:spPr>
              <a:xfrm>
                <a:off x="1448277" y="1953545"/>
                <a:ext cx="4058920" cy="23672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C3DD3B-EF18-4509-B5CF-EE3475A17276}"/>
                  </a:ext>
                </a:extLst>
              </p:cNvPr>
              <p:cNvSpPr txBox="1"/>
              <p:nvPr/>
            </p:nvSpPr>
            <p:spPr>
              <a:xfrm>
                <a:off x="1547496" y="2056821"/>
                <a:ext cx="3633470" cy="529751"/>
              </a:xfrm>
              <a:prstGeom prst="rect">
                <a:avLst/>
              </a:prstGeom>
              <a:grpFill/>
            </p:spPr>
            <p:txBody>
              <a:bodyPr wrap="square" rtlCol="0">
                <a:spAutoFit/>
              </a:bodyPr>
              <a:lstStyle/>
              <a:p>
                <a:pPr marL="0" indent="0">
                  <a:buNone/>
                </a:pPr>
                <a:r>
                  <a:rPr lang="en-US" b="1" dirty="0">
                    <a:latin typeface="Times New Roman" panose="02020603050405020304" pitchFamily="18" charset="0"/>
                    <a:cs typeface="Times New Roman" panose="02020603050405020304" pitchFamily="18" charset="0"/>
                  </a:rPr>
                  <a:t>Optimized Model:</a:t>
                </a:r>
                <a:endParaRPr lang="en-US" sz="1800" dirty="0">
                  <a:effectLst/>
                  <a:latin typeface="Times New Roman" panose="02020603050405020304" pitchFamily="18" charset="0"/>
                  <a:ea typeface="Carlito"/>
                  <a:cs typeface="Times New Roman" panose="02020603050405020304" pitchFamily="18" charset="0"/>
                </a:endParaRPr>
              </a:p>
              <a:p>
                <a:endParaRPr lang="en-US" dirty="0"/>
              </a:p>
            </p:txBody>
          </p:sp>
        </p:grpSp>
        <p:pic>
          <p:nvPicPr>
            <p:cNvPr id="21" name="Picture 20" descr="A picture containing indoor, toy, gear&#10;&#10;Description automatically generated">
              <a:extLst>
                <a:ext uri="{FF2B5EF4-FFF2-40B4-BE49-F238E27FC236}">
                  <a16:creationId xmlns:a16="http://schemas.microsoft.com/office/drawing/2014/main" id="{421C51D6-3459-48CF-B44E-7835FF76D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913" y="3918502"/>
              <a:ext cx="3832451" cy="2367508"/>
            </a:xfrm>
            <a:prstGeom prst="rect">
              <a:avLst/>
            </a:prstGeom>
          </p:spPr>
        </p:pic>
      </p:grpSp>
    </p:spTree>
    <p:extLst>
      <p:ext uri="{BB962C8B-B14F-4D97-AF65-F5344CB8AC3E}">
        <p14:creationId xmlns:p14="http://schemas.microsoft.com/office/powerpoint/2010/main" val="2234026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80">
                                          <p:stCondLst>
                                            <p:cond delay="0"/>
                                          </p:stCondLst>
                                        </p:cTn>
                                        <p:tgtEl>
                                          <p:spTgt spid="24"/>
                                        </p:tgtEl>
                                      </p:cBhvr>
                                    </p:animEffect>
                                    <p:anim calcmode="lin" valueType="num">
                                      <p:cBhvr>
                                        <p:cTn id="23"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8" dur="26">
                                          <p:stCondLst>
                                            <p:cond delay="650"/>
                                          </p:stCondLst>
                                        </p:cTn>
                                        <p:tgtEl>
                                          <p:spTgt spid="24"/>
                                        </p:tgtEl>
                                      </p:cBhvr>
                                      <p:to x="100000" y="60000"/>
                                    </p:animScale>
                                    <p:animScale>
                                      <p:cBhvr>
                                        <p:cTn id="29" dur="166" decel="50000">
                                          <p:stCondLst>
                                            <p:cond delay="676"/>
                                          </p:stCondLst>
                                        </p:cTn>
                                        <p:tgtEl>
                                          <p:spTgt spid="24"/>
                                        </p:tgtEl>
                                      </p:cBhvr>
                                      <p:to x="100000" y="100000"/>
                                    </p:animScale>
                                    <p:animScale>
                                      <p:cBhvr>
                                        <p:cTn id="30" dur="26">
                                          <p:stCondLst>
                                            <p:cond delay="1312"/>
                                          </p:stCondLst>
                                        </p:cTn>
                                        <p:tgtEl>
                                          <p:spTgt spid="24"/>
                                        </p:tgtEl>
                                      </p:cBhvr>
                                      <p:to x="100000" y="80000"/>
                                    </p:animScale>
                                    <p:animScale>
                                      <p:cBhvr>
                                        <p:cTn id="31" dur="166" decel="50000">
                                          <p:stCondLst>
                                            <p:cond delay="1338"/>
                                          </p:stCondLst>
                                        </p:cTn>
                                        <p:tgtEl>
                                          <p:spTgt spid="24"/>
                                        </p:tgtEl>
                                      </p:cBhvr>
                                      <p:to x="100000" y="100000"/>
                                    </p:animScale>
                                    <p:animScale>
                                      <p:cBhvr>
                                        <p:cTn id="32" dur="26">
                                          <p:stCondLst>
                                            <p:cond delay="1642"/>
                                          </p:stCondLst>
                                        </p:cTn>
                                        <p:tgtEl>
                                          <p:spTgt spid="24"/>
                                        </p:tgtEl>
                                      </p:cBhvr>
                                      <p:to x="100000" y="90000"/>
                                    </p:animScale>
                                    <p:animScale>
                                      <p:cBhvr>
                                        <p:cTn id="33" dur="166" decel="50000">
                                          <p:stCondLst>
                                            <p:cond delay="1668"/>
                                          </p:stCondLst>
                                        </p:cTn>
                                        <p:tgtEl>
                                          <p:spTgt spid="24"/>
                                        </p:tgtEl>
                                      </p:cBhvr>
                                      <p:to x="100000" y="100000"/>
                                    </p:animScale>
                                    <p:animScale>
                                      <p:cBhvr>
                                        <p:cTn id="34" dur="26">
                                          <p:stCondLst>
                                            <p:cond delay="1808"/>
                                          </p:stCondLst>
                                        </p:cTn>
                                        <p:tgtEl>
                                          <p:spTgt spid="24"/>
                                        </p:tgtEl>
                                      </p:cBhvr>
                                      <p:to x="100000" y="95000"/>
                                    </p:animScale>
                                    <p:animScale>
                                      <p:cBhvr>
                                        <p:cTn id="35"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2DA3E95-AFE0-43EC-A56D-2F03F7CC217F}"/>
              </a:ext>
            </a:extLst>
          </p:cNvPr>
          <p:cNvSpPr txBox="1"/>
          <p:nvPr/>
        </p:nvSpPr>
        <p:spPr>
          <a:xfrm>
            <a:off x="7420098" y="3366117"/>
            <a:ext cx="4221391" cy="640396"/>
          </a:xfrm>
          <a:prstGeom prst="rect">
            <a:avLst/>
          </a:prstGeom>
          <a:solidFill>
            <a:schemeClr val="accent1"/>
          </a:solidFill>
        </p:spPr>
        <p:txBody>
          <a:bodyPr vert="horz" lIns="91440" tIns="45720" rIns="91440" bIns="45720" rtlCol="0" anchor="b">
            <a:noAutofit/>
          </a:bodyPr>
          <a:lstStyle/>
          <a:p>
            <a:pPr algn="ctr">
              <a:lnSpc>
                <a:spcPct val="110000"/>
              </a:lnSpc>
              <a:spcBef>
                <a:spcPct val="0"/>
              </a:spcBef>
              <a:spcAft>
                <a:spcPts val="600"/>
              </a:spcAft>
            </a:pPr>
            <a:r>
              <a:rPr lang="en-US" sz="4400" b="1" dirty="0">
                <a:solidFill>
                  <a:schemeClr val="tx2"/>
                </a:solidFill>
                <a:latin typeface="+mj-lt"/>
                <a:ea typeface="+mj-ea"/>
                <a:cs typeface="+mj-cs"/>
              </a:rPr>
              <a:t>Factors</a:t>
            </a:r>
            <a:r>
              <a:rPr lang="en-US" sz="4400" dirty="0">
                <a:solidFill>
                  <a:schemeClr val="tx2"/>
                </a:solidFill>
                <a:latin typeface="+mj-lt"/>
                <a:ea typeface="+mj-ea"/>
                <a:cs typeface="+mj-cs"/>
              </a:rPr>
              <a:t> </a:t>
            </a:r>
          </a:p>
        </p:txBody>
      </p:sp>
      <p:grpSp>
        <p:nvGrpSpPr>
          <p:cNvPr id="26" name="Group 25">
            <a:extLst>
              <a:ext uri="{FF2B5EF4-FFF2-40B4-BE49-F238E27FC236}">
                <a16:creationId xmlns:a16="http://schemas.microsoft.com/office/drawing/2014/main" id="{81CD29B7-4091-45BE-AE29-1613B33542B2}"/>
              </a:ext>
            </a:extLst>
          </p:cNvPr>
          <p:cNvGrpSpPr/>
          <p:nvPr/>
        </p:nvGrpSpPr>
        <p:grpSpPr>
          <a:xfrm>
            <a:off x="6583679" y="412310"/>
            <a:ext cx="5030627" cy="2679131"/>
            <a:chOff x="6583679" y="418894"/>
            <a:chExt cx="5030627" cy="2679131"/>
          </a:xfrm>
        </p:grpSpPr>
        <p:sp>
          <p:nvSpPr>
            <p:cNvPr id="14" name="TextBox 13">
              <a:extLst>
                <a:ext uri="{FF2B5EF4-FFF2-40B4-BE49-F238E27FC236}">
                  <a16:creationId xmlns:a16="http://schemas.microsoft.com/office/drawing/2014/main" id="{64614685-1BCF-47F0-8B26-5DAFC95B8F6A}"/>
                </a:ext>
              </a:extLst>
            </p:cNvPr>
            <p:cNvSpPr txBox="1"/>
            <p:nvPr/>
          </p:nvSpPr>
          <p:spPr>
            <a:xfrm>
              <a:off x="6583679" y="418894"/>
              <a:ext cx="5030627" cy="2679131"/>
            </a:xfrm>
            <a:prstGeom prst="rect">
              <a:avLst/>
            </a:prstGeom>
            <a:solidFill>
              <a:schemeClr val="accent1">
                <a:lumMod val="20000"/>
                <a:lumOff val="80000"/>
              </a:schemeClr>
            </a:solidFill>
            <a:ln>
              <a:solidFill>
                <a:schemeClr val="accent1"/>
              </a:solidFill>
            </a:ln>
          </p:spPr>
          <p:txBody>
            <a:bodyPr vert="horz" lIns="91440" tIns="45720" rIns="91440" bIns="45720" rtlCol="0" anchor="ctr">
              <a:normAutofit/>
            </a:bodyPr>
            <a:lstStyle/>
            <a:p>
              <a:pPr algn="r">
                <a:lnSpc>
                  <a:spcPct val="110000"/>
                </a:lnSpc>
                <a:spcAft>
                  <a:spcPts val="600"/>
                </a:spcAft>
              </a:pPr>
              <a:r>
                <a:rPr lang="en-US" b="1" dirty="0">
                  <a:solidFill>
                    <a:schemeClr val="tx2"/>
                  </a:solidFill>
                </a:rPr>
                <a:t>Factor 1: Size of Rear Wheel </a:t>
              </a:r>
            </a:p>
            <a:p>
              <a:pPr algn="r">
                <a:lnSpc>
                  <a:spcPct val="110000"/>
                </a:lnSpc>
                <a:spcAft>
                  <a:spcPts val="600"/>
                </a:spcAft>
              </a:pPr>
              <a:r>
                <a:rPr lang="en-US" dirty="0">
                  <a:solidFill>
                    <a:schemeClr val="tx2"/>
                  </a:solidFill>
                </a:rPr>
                <a:t>Wheels of different sizes were provided, and we decided to use that as a factor. We swapped the rear wheel with bigger ones and ran the experiments. </a:t>
              </a:r>
            </a:p>
            <a:p>
              <a:pPr algn="r">
                <a:lnSpc>
                  <a:spcPct val="110000"/>
                </a:lnSpc>
                <a:spcAft>
                  <a:spcPts val="600"/>
                </a:spcAft>
              </a:pPr>
              <a:r>
                <a:rPr lang="en-US" dirty="0">
                  <a:solidFill>
                    <a:schemeClr val="tx2"/>
                  </a:solidFill>
                </a:rPr>
                <a:t>Level -1: Small Wheels</a:t>
              </a:r>
            </a:p>
            <a:p>
              <a:pPr algn="r">
                <a:lnSpc>
                  <a:spcPct val="110000"/>
                </a:lnSpc>
                <a:spcAft>
                  <a:spcPts val="600"/>
                </a:spcAft>
              </a:pPr>
              <a:r>
                <a:rPr lang="en-US" dirty="0">
                  <a:solidFill>
                    <a:schemeClr val="tx2"/>
                  </a:solidFill>
                </a:rPr>
                <a:t>Level +1: Big Wheels</a:t>
              </a:r>
            </a:p>
          </p:txBody>
        </p:sp>
        <p:pic>
          <p:nvPicPr>
            <p:cNvPr id="21" name="Graphic 20" descr="Gears outline">
              <a:extLst>
                <a:ext uri="{FF2B5EF4-FFF2-40B4-BE49-F238E27FC236}">
                  <a16:creationId xmlns:a16="http://schemas.microsoft.com/office/drawing/2014/main" id="{B4FE4DED-30B8-4005-BD57-B268193DEF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2599" y="2106596"/>
              <a:ext cx="802640" cy="802640"/>
            </a:xfrm>
            <a:prstGeom prst="rect">
              <a:avLst/>
            </a:prstGeom>
          </p:spPr>
        </p:pic>
      </p:grpSp>
      <p:grpSp>
        <p:nvGrpSpPr>
          <p:cNvPr id="28" name="Group 27">
            <a:extLst>
              <a:ext uri="{FF2B5EF4-FFF2-40B4-BE49-F238E27FC236}">
                <a16:creationId xmlns:a16="http://schemas.microsoft.com/office/drawing/2014/main" id="{D2F54447-EF08-4501-B63E-4796BB77C5B2}"/>
              </a:ext>
            </a:extLst>
          </p:cNvPr>
          <p:cNvGrpSpPr/>
          <p:nvPr/>
        </p:nvGrpSpPr>
        <p:grpSpPr>
          <a:xfrm>
            <a:off x="283053" y="2363339"/>
            <a:ext cx="7164228" cy="2262158"/>
            <a:chOff x="283053" y="2363339"/>
            <a:chExt cx="7164228" cy="2262158"/>
          </a:xfrm>
        </p:grpSpPr>
        <p:sp>
          <p:nvSpPr>
            <p:cNvPr id="15" name="TextBox 14">
              <a:extLst>
                <a:ext uri="{FF2B5EF4-FFF2-40B4-BE49-F238E27FC236}">
                  <a16:creationId xmlns:a16="http://schemas.microsoft.com/office/drawing/2014/main" id="{93717011-319E-4CF1-8B3E-D990658FCD8D}"/>
                </a:ext>
              </a:extLst>
            </p:cNvPr>
            <p:cNvSpPr txBox="1"/>
            <p:nvPr/>
          </p:nvSpPr>
          <p:spPr>
            <a:xfrm>
              <a:off x="283053" y="2363339"/>
              <a:ext cx="7164228" cy="2262158"/>
            </a:xfrm>
            <a:prstGeom prst="rect">
              <a:avLst/>
            </a:prstGeom>
            <a:solidFill>
              <a:schemeClr val="accent1">
                <a:lumMod val="40000"/>
                <a:lumOff val="60000"/>
              </a:schemeClr>
            </a:solidFill>
            <a:ln>
              <a:solidFill>
                <a:schemeClr val="accent1"/>
              </a:solidFill>
            </a:ln>
          </p:spPr>
          <p:txBody>
            <a:bodyPr wrap="square" rtlCol="0">
              <a:spAutoFit/>
            </a:bodyPr>
            <a:lstStyle/>
            <a:p>
              <a:pPr>
                <a:spcAft>
                  <a:spcPts val="600"/>
                </a:spcAft>
              </a:pPr>
              <a:r>
                <a:rPr lang="en-US" b="1" dirty="0"/>
                <a:t>Factor 2: Height of the Windshield</a:t>
              </a:r>
            </a:p>
            <a:p>
              <a:pPr>
                <a:spcAft>
                  <a:spcPts val="600"/>
                </a:spcAft>
              </a:pPr>
              <a:r>
                <a:rPr lang="en-US" dirty="0"/>
                <a:t>Windshield not only provides strength and protection to the car, but the inclination of the windshield helps the car to move past the wind speed. </a:t>
              </a:r>
              <a:br>
                <a:rPr lang="en-US" dirty="0"/>
              </a:br>
              <a:r>
                <a:rPr lang="en-US" dirty="0"/>
                <a:t>We decided to play around with the height of the windshield and observe the performance of the car. </a:t>
              </a:r>
            </a:p>
            <a:p>
              <a:pPr>
                <a:spcAft>
                  <a:spcPts val="600"/>
                </a:spcAft>
              </a:pPr>
              <a:r>
                <a:rPr lang="en-US" dirty="0"/>
                <a:t>Level -1: Windshield at lower height</a:t>
              </a:r>
            </a:p>
            <a:p>
              <a:pPr>
                <a:spcAft>
                  <a:spcPts val="600"/>
                </a:spcAft>
              </a:pPr>
              <a:r>
                <a:rPr lang="en-US" dirty="0"/>
                <a:t>Level +1: Windshield at higher height</a:t>
              </a:r>
            </a:p>
          </p:txBody>
        </p:sp>
        <p:pic>
          <p:nvPicPr>
            <p:cNvPr id="23" name="Graphic 22" descr="Convertible outline">
              <a:extLst>
                <a:ext uri="{FF2B5EF4-FFF2-40B4-BE49-F238E27FC236}">
                  <a16:creationId xmlns:a16="http://schemas.microsoft.com/office/drawing/2014/main" id="{5AD021B4-CD03-407B-99F6-28595A2D58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2160" y="3494418"/>
              <a:ext cx="914400" cy="914400"/>
            </a:xfrm>
            <a:prstGeom prst="rect">
              <a:avLst/>
            </a:prstGeom>
          </p:spPr>
        </p:pic>
      </p:grpSp>
      <p:grpSp>
        <p:nvGrpSpPr>
          <p:cNvPr id="29" name="Group 28">
            <a:extLst>
              <a:ext uri="{FF2B5EF4-FFF2-40B4-BE49-F238E27FC236}">
                <a16:creationId xmlns:a16="http://schemas.microsoft.com/office/drawing/2014/main" id="{A117FCBA-3C9E-4366-BC8C-A15412F6CA40}"/>
              </a:ext>
            </a:extLst>
          </p:cNvPr>
          <p:cNvGrpSpPr/>
          <p:nvPr/>
        </p:nvGrpSpPr>
        <p:grpSpPr>
          <a:xfrm>
            <a:off x="6583679" y="4281190"/>
            <a:ext cx="5030628" cy="2288752"/>
            <a:chOff x="6329680" y="4530891"/>
            <a:chExt cx="5284626" cy="2185214"/>
          </a:xfrm>
        </p:grpSpPr>
        <p:sp>
          <p:nvSpPr>
            <p:cNvPr id="16" name="TextBox 15">
              <a:extLst>
                <a:ext uri="{FF2B5EF4-FFF2-40B4-BE49-F238E27FC236}">
                  <a16:creationId xmlns:a16="http://schemas.microsoft.com/office/drawing/2014/main" id="{DBBE539B-157B-4C19-9261-0D97B8241C91}"/>
                </a:ext>
              </a:extLst>
            </p:cNvPr>
            <p:cNvSpPr txBox="1"/>
            <p:nvPr/>
          </p:nvSpPr>
          <p:spPr>
            <a:xfrm>
              <a:off x="6329680" y="4530891"/>
              <a:ext cx="5284626" cy="2185214"/>
            </a:xfrm>
            <a:prstGeom prst="rect">
              <a:avLst/>
            </a:prstGeom>
            <a:solidFill>
              <a:schemeClr val="accent1">
                <a:lumMod val="60000"/>
                <a:lumOff val="40000"/>
              </a:schemeClr>
            </a:solidFill>
            <a:ln>
              <a:solidFill>
                <a:schemeClr val="accent1"/>
              </a:solidFill>
            </a:ln>
          </p:spPr>
          <p:txBody>
            <a:bodyPr wrap="square" rtlCol="0">
              <a:spAutoFit/>
            </a:bodyPr>
            <a:lstStyle/>
            <a:p>
              <a:pPr algn="r">
                <a:spcAft>
                  <a:spcPts val="600"/>
                </a:spcAft>
              </a:pPr>
              <a:r>
                <a:rPr lang="en-US" b="1" dirty="0"/>
                <a:t>Factor 3: Spoiler (with/without)</a:t>
              </a:r>
            </a:p>
            <a:p>
              <a:pPr algn="r">
                <a:spcAft>
                  <a:spcPts val="600"/>
                </a:spcAft>
              </a:pPr>
              <a:r>
                <a:rPr lang="en-US" dirty="0"/>
                <a:t>As we know that a spoiler helps in enhancing the speed by creating a downforce and creating better airflow. Therefore, we used that as a factor as it would help the car move farther. </a:t>
              </a:r>
              <a:br>
                <a:rPr lang="en-US" dirty="0"/>
              </a:br>
              <a:r>
                <a:rPr lang="en-US" dirty="0"/>
                <a:t>Level -1: Without Spoiler</a:t>
              </a:r>
            </a:p>
            <a:p>
              <a:pPr algn="r">
                <a:spcAft>
                  <a:spcPts val="600"/>
                </a:spcAft>
              </a:pPr>
              <a:r>
                <a:rPr lang="en-US" dirty="0"/>
                <a:t>Level +1: With Spoiler</a:t>
              </a:r>
            </a:p>
          </p:txBody>
        </p:sp>
        <p:pic>
          <p:nvPicPr>
            <p:cNvPr id="25" name="Graphic 24" descr="Windy outline">
              <a:extLst>
                <a:ext uri="{FF2B5EF4-FFF2-40B4-BE49-F238E27FC236}">
                  <a16:creationId xmlns:a16="http://schemas.microsoft.com/office/drawing/2014/main" id="{DEFB2F12-8207-445D-88EF-B8BE3EC6E4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3423" y="5815738"/>
              <a:ext cx="703737" cy="703737"/>
            </a:xfrm>
            <a:prstGeom prst="rect">
              <a:avLst/>
            </a:prstGeom>
          </p:spPr>
        </p:pic>
      </p:grpSp>
    </p:spTree>
    <p:extLst>
      <p:ext uri="{BB962C8B-B14F-4D97-AF65-F5344CB8AC3E}">
        <p14:creationId xmlns:p14="http://schemas.microsoft.com/office/powerpoint/2010/main" val="336678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2A7F73-3182-48C4-BE3C-94E3B201394A}"/>
              </a:ext>
            </a:extLst>
          </p:cNvPr>
          <p:cNvSpPr/>
          <p:nvPr/>
        </p:nvSpPr>
        <p:spPr>
          <a:xfrm>
            <a:off x="538480" y="558800"/>
            <a:ext cx="5049520" cy="21043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31EB30A-2126-4C45-AB10-2A8CF0667586}"/>
              </a:ext>
            </a:extLst>
          </p:cNvPr>
          <p:cNvSpPr/>
          <p:nvPr/>
        </p:nvSpPr>
        <p:spPr>
          <a:xfrm>
            <a:off x="2164080" y="1473200"/>
            <a:ext cx="7416800" cy="3738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950569D-C13B-403A-97A8-FD56F5BF5B3F}"/>
              </a:ext>
            </a:extLst>
          </p:cNvPr>
          <p:cNvSpPr/>
          <p:nvPr/>
        </p:nvSpPr>
        <p:spPr>
          <a:xfrm>
            <a:off x="7721602" y="974154"/>
            <a:ext cx="2397760" cy="210432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C8B9868-0DDC-4969-A2DB-EAB4F7D0CC38}"/>
              </a:ext>
            </a:extLst>
          </p:cNvPr>
          <p:cNvSpPr/>
          <p:nvPr/>
        </p:nvSpPr>
        <p:spPr>
          <a:xfrm>
            <a:off x="1016000" y="2794000"/>
            <a:ext cx="3779520" cy="333248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1D0EF05-55E0-4F36-B290-9276D5EA2683}"/>
              </a:ext>
            </a:extLst>
          </p:cNvPr>
          <p:cNvSpPr/>
          <p:nvPr/>
        </p:nvSpPr>
        <p:spPr>
          <a:xfrm>
            <a:off x="6817360" y="3577525"/>
            <a:ext cx="3911600" cy="268224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le 21">
            <a:extLst>
              <a:ext uri="{FF2B5EF4-FFF2-40B4-BE49-F238E27FC236}">
                <a16:creationId xmlns:a16="http://schemas.microsoft.com/office/drawing/2014/main" id="{445D7A20-91C8-47A1-94D8-85FAE298B2CD}"/>
              </a:ext>
            </a:extLst>
          </p:cNvPr>
          <p:cNvGraphicFramePr>
            <a:graphicFrameLocks noGrp="1"/>
          </p:cNvGraphicFramePr>
          <p:nvPr>
            <p:extLst>
              <p:ext uri="{D42A27DB-BD31-4B8C-83A1-F6EECF244321}">
                <p14:modId xmlns:p14="http://schemas.microsoft.com/office/powerpoint/2010/main" val="955985917"/>
              </p:ext>
            </p:extLst>
          </p:nvPr>
        </p:nvGraphicFramePr>
        <p:xfrm>
          <a:off x="2164080" y="1473200"/>
          <a:ext cx="7416800" cy="3818955"/>
        </p:xfrm>
        <a:graphic>
          <a:graphicData uri="http://schemas.openxmlformats.org/drawingml/2006/table">
            <a:tbl>
              <a:tblPr firstRow="1" firstCol="1" bandRow="1">
                <a:tableStyleId>{775DCB02-9BB8-47FD-8907-85C794F793BA}</a:tableStyleId>
              </a:tblPr>
              <a:tblGrid>
                <a:gridCol w="1615440">
                  <a:extLst>
                    <a:ext uri="{9D8B030D-6E8A-4147-A177-3AD203B41FA5}">
                      <a16:colId xmlns:a16="http://schemas.microsoft.com/office/drawing/2014/main" val="3900954587"/>
                    </a:ext>
                  </a:extLst>
                </a:gridCol>
                <a:gridCol w="2438400">
                  <a:extLst>
                    <a:ext uri="{9D8B030D-6E8A-4147-A177-3AD203B41FA5}">
                      <a16:colId xmlns:a16="http://schemas.microsoft.com/office/drawing/2014/main" val="3207285317"/>
                    </a:ext>
                  </a:extLst>
                </a:gridCol>
                <a:gridCol w="1656080">
                  <a:extLst>
                    <a:ext uri="{9D8B030D-6E8A-4147-A177-3AD203B41FA5}">
                      <a16:colId xmlns:a16="http://schemas.microsoft.com/office/drawing/2014/main" val="2845648065"/>
                    </a:ext>
                  </a:extLst>
                </a:gridCol>
                <a:gridCol w="1706880">
                  <a:extLst>
                    <a:ext uri="{9D8B030D-6E8A-4147-A177-3AD203B41FA5}">
                      <a16:colId xmlns:a16="http://schemas.microsoft.com/office/drawing/2014/main" val="2038564461"/>
                    </a:ext>
                  </a:extLst>
                </a:gridCol>
              </a:tblGrid>
              <a:tr h="959419">
                <a:tc>
                  <a:txBody>
                    <a:bodyPr/>
                    <a:lstStyle/>
                    <a:p>
                      <a:pPr marL="0" marR="74930" indent="0">
                        <a:lnSpc>
                          <a:spcPct val="150000"/>
                        </a:lnSpc>
                        <a:spcBef>
                          <a:spcPts val="5"/>
                        </a:spcBef>
                        <a:spcAft>
                          <a:spcPts val="0"/>
                        </a:spcAft>
                        <a:tabLst>
                          <a:tab pos="533400" algn="l"/>
                        </a:tabLst>
                      </a:pPr>
                      <a:r>
                        <a:rPr lang="en-US" sz="2400">
                          <a:effectLst/>
                        </a:rPr>
                        <a:t>Factor No.</a:t>
                      </a:r>
                      <a:endParaRPr lang="en-US" sz="240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a:effectLst/>
                        </a:rPr>
                        <a:t>Factor</a:t>
                      </a:r>
                      <a:endParaRPr lang="en-US" sz="240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a:effectLst/>
                        </a:rPr>
                        <a:t>Level 1 (-1)</a:t>
                      </a:r>
                      <a:endParaRPr lang="en-US" sz="240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a:effectLst/>
                        </a:rPr>
                        <a:t>Level 2 (1)</a:t>
                      </a:r>
                      <a:endParaRPr lang="en-US" sz="240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185627"/>
                  </a:ext>
                </a:extLst>
              </a:tr>
              <a:tr h="926487">
                <a:tc>
                  <a:txBody>
                    <a:bodyPr/>
                    <a:lstStyle/>
                    <a:p>
                      <a:pPr marL="0" marR="74930" indent="0">
                        <a:lnSpc>
                          <a:spcPct val="150000"/>
                        </a:lnSpc>
                        <a:spcBef>
                          <a:spcPts val="5"/>
                        </a:spcBef>
                        <a:spcAft>
                          <a:spcPts val="0"/>
                        </a:spcAft>
                        <a:tabLst>
                          <a:tab pos="533400" algn="l"/>
                        </a:tabLst>
                      </a:pPr>
                      <a:r>
                        <a:rPr lang="en-US" sz="2400">
                          <a:effectLst/>
                        </a:rPr>
                        <a:t>A</a:t>
                      </a:r>
                      <a:endParaRPr lang="en-US" sz="240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a:effectLst/>
                        </a:rPr>
                        <a:t>Rear Wheel Size</a:t>
                      </a:r>
                      <a:endParaRPr lang="en-US" sz="240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dirty="0">
                          <a:effectLst/>
                        </a:rPr>
                        <a:t>Small</a:t>
                      </a:r>
                      <a:endParaRPr lang="en-US" sz="2400" dirty="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a:effectLst/>
                        </a:rPr>
                        <a:t>Large</a:t>
                      </a:r>
                      <a:endParaRPr lang="en-US" sz="240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7187280"/>
                  </a:ext>
                </a:extLst>
              </a:tr>
              <a:tr h="959419">
                <a:tc>
                  <a:txBody>
                    <a:bodyPr/>
                    <a:lstStyle/>
                    <a:p>
                      <a:pPr marL="0" marR="74930" indent="0">
                        <a:lnSpc>
                          <a:spcPct val="150000"/>
                        </a:lnSpc>
                        <a:spcBef>
                          <a:spcPts val="5"/>
                        </a:spcBef>
                        <a:spcAft>
                          <a:spcPts val="0"/>
                        </a:spcAft>
                        <a:tabLst>
                          <a:tab pos="533400" algn="l"/>
                        </a:tabLst>
                      </a:pPr>
                      <a:r>
                        <a:rPr lang="en-US" sz="2400">
                          <a:effectLst/>
                        </a:rPr>
                        <a:t>B</a:t>
                      </a:r>
                      <a:endParaRPr lang="en-US" sz="240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a:effectLst/>
                        </a:rPr>
                        <a:t>Windshield Height</a:t>
                      </a:r>
                      <a:endParaRPr lang="en-US" sz="240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dirty="0">
                          <a:effectLst/>
                          <a:latin typeface="+mn-lt"/>
                          <a:ea typeface="Carlito"/>
                          <a:cs typeface="Carlito"/>
                        </a:rPr>
                        <a:t>Low</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dirty="0">
                          <a:effectLst/>
                          <a:latin typeface="+mn-lt"/>
                          <a:ea typeface="Carlito"/>
                          <a:cs typeface="Carlito"/>
                        </a:rPr>
                        <a:t>High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6129336"/>
                  </a:ext>
                </a:extLst>
              </a:tr>
              <a:tr h="893554">
                <a:tc>
                  <a:txBody>
                    <a:bodyPr/>
                    <a:lstStyle/>
                    <a:p>
                      <a:pPr marL="0" marR="74930" indent="0">
                        <a:lnSpc>
                          <a:spcPct val="150000"/>
                        </a:lnSpc>
                        <a:spcBef>
                          <a:spcPts val="5"/>
                        </a:spcBef>
                        <a:spcAft>
                          <a:spcPts val="0"/>
                        </a:spcAft>
                        <a:tabLst>
                          <a:tab pos="533400" algn="l"/>
                        </a:tabLst>
                      </a:pPr>
                      <a:r>
                        <a:rPr lang="en-US" sz="2400">
                          <a:effectLst/>
                        </a:rPr>
                        <a:t>C</a:t>
                      </a:r>
                      <a:endParaRPr lang="en-US" sz="240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a:effectLst/>
                        </a:rPr>
                        <a:t>Spoiler</a:t>
                      </a:r>
                      <a:endParaRPr lang="en-US" sz="240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dirty="0">
                          <a:effectLst/>
                        </a:rPr>
                        <a:t>Without</a:t>
                      </a:r>
                      <a:endParaRPr lang="en-US" sz="2400" dirty="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4930" indent="0">
                        <a:lnSpc>
                          <a:spcPct val="150000"/>
                        </a:lnSpc>
                        <a:spcBef>
                          <a:spcPts val="5"/>
                        </a:spcBef>
                        <a:spcAft>
                          <a:spcPts val="0"/>
                        </a:spcAft>
                        <a:tabLst>
                          <a:tab pos="533400" algn="l"/>
                        </a:tabLst>
                      </a:pPr>
                      <a:r>
                        <a:rPr lang="en-US" sz="2400" dirty="0">
                          <a:effectLst/>
                        </a:rPr>
                        <a:t>With</a:t>
                      </a:r>
                      <a:endParaRPr lang="en-US" sz="2400" dirty="0">
                        <a:effectLst/>
                        <a:latin typeface="Carlito"/>
                        <a:ea typeface="Carlito"/>
                        <a:cs typeface="Carlito"/>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399410"/>
                  </a:ext>
                </a:extLst>
              </a:tr>
            </a:tbl>
          </a:graphicData>
        </a:graphic>
      </p:graphicFrame>
      <p:sp>
        <p:nvSpPr>
          <p:cNvPr id="23" name="TextBox 22">
            <a:extLst>
              <a:ext uri="{FF2B5EF4-FFF2-40B4-BE49-F238E27FC236}">
                <a16:creationId xmlns:a16="http://schemas.microsoft.com/office/drawing/2014/main" id="{D1862B27-0D75-4E4C-84FA-4A31B1A1CEB9}"/>
              </a:ext>
            </a:extLst>
          </p:cNvPr>
          <p:cNvSpPr txBox="1"/>
          <p:nvPr/>
        </p:nvSpPr>
        <p:spPr>
          <a:xfrm>
            <a:off x="670560" y="629920"/>
            <a:ext cx="2936240" cy="646331"/>
          </a:xfrm>
          <a:prstGeom prst="rect">
            <a:avLst/>
          </a:prstGeom>
          <a:noFill/>
        </p:spPr>
        <p:txBody>
          <a:bodyPr wrap="square" rtlCol="0">
            <a:spAutoFit/>
          </a:bodyPr>
          <a:lstStyle/>
          <a:p>
            <a:r>
              <a:rPr lang="en-US" sz="3600" dirty="0"/>
              <a:t>Factors Levels</a:t>
            </a:r>
          </a:p>
        </p:txBody>
      </p:sp>
    </p:spTree>
    <p:extLst>
      <p:ext uri="{BB962C8B-B14F-4D97-AF65-F5344CB8AC3E}">
        <p14:creationId xmlns:p14="http://schemas.microsoft.com/office/powerpoint/2010/main" val="2830664571"/>
      </p:ext>
    </p:extLst>
  </p:cSld>
  <p:clrMapOvr>
    <a:masterClrMapping/>
  </p:clrMapOvr>
  <mc:AlternateContent xmlns:mc="http://schemas.openxmlformats.org/markup-compatibility/2006" xmlns:p14="http://schemas.microsoft.com/office/powerpoint/2010/main">
    <mc:Choice Requires="p14">
      <p:transition spd="slow" p14:dur="2000" advTm="30000">
        <p14:ferris dir="l"/>
      </p:transition>
    </mc:Choice>
    <mc:Fallback xmlns="">
      <p:transition spd="slow" advTm="3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D287EA-75F3-48C1-BFAF-5CDFB683EB61}"/>
              </a:ext>
            </a:extLst>
          </p:cNvPr>
          <p:cNvSpPr/>
          <p:nvPr/>
        </p:nvSpPr>
        <p:spPr>
          <a:xfrm>
            <a:off x="3535681" y="5295478"/>
            <a:ext cx="3779520" cy="10546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4725CD-2D69-4769-BD9B-541BCF4804B1}"/>
              </a:ext>
            </a:extLst>
          </p:cNvPr>
          <p:cNvSpPr/>
          <p:nvPr/>
        </p:nvSpPr>
        <p:spPr>
          <a:xfrm>
            <a:off x="7975600" y="546231"/>
            <a:ext cx="2255522" cy="145373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54EF063-B450-4803-9B13-482E3BD0C0D8}"/>
              </a:ext>
            </a:extLst>
          </p:cNvPr>
          <p:cNvSpPr/>
          <p:nvPr/>
        </p:nvSpPr>
        <p:spPr>
          <a:xfrm>
            <a:off x="4023360" y="1359114"/>
            <a:ext cx="4500880" cy="4178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92EBD1C-E3D4-4A9D-BD4C-50F8BDF0D560}"/>
              </a:ext>
            </a:extLst>
          </p:cNvPr>
          <p:cNvGrpSpPr/>
          <p:nvPr/>
        </p:nvGrpSpPr>
        <p:grpSpPr>
          <a:xfrm>
            <a:off x="421640" y="396240"/>
            <a:ext cx="4150360" cy="5406112"/>
            <a:chOff x="421640" y="396240"/>
            <a:chExt cx="4150360" cy="5406112"/>
          </a:xfrm>
        </p:grpSpPr>
        <p:sp>
          <p:nvSpPr>
            <p:cNvPr id="2" name="Rectangle 1">
              <a:extLst>
                <a:ext uri="{FF2B5EF4-FFF2-40B4-BE49-F238E27FC236}">
                  <a16:creationId xmlns:a16="http://schemas.microsoft.com/office/drawing/2014/main" id="{010CE58E-9DD1-4DB9-8DA5-0034BE265C88}"/>
                </a:ext>
              </a:extLst>
            </p:cNvPr>
            <p:cNvSpPr/>
            <p:nvPr/>
          </p:nvSpPr>
          <p:spPr>
            <a:xfrm>
              <a:off x="421640" y="396240"/>
              <a:ext cx="4150360" cy="48056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E302A07-30AA-416E-A6D5-8F83599F7532}"/>
                </a:ext>
              </a:extLst>
            </p:cNvPr>
            <p:cNvSpPr txBox="1"/>
            <p:nvPr/>
          </p:nvSpPr>
          <p:spPr>
            <a:xfrm>
              <a:off x="467360" y="447040"/>
              <a:ext cx="4104640" cy="5355312"/>
            </a:xfrm>
            <a:prstGeom prst="rect">
              <a:avLst/>
            </a:prstGeom>
            <a:noFill/>
          </p:spPr>
          <p:txBody>
            <a:bodyPr wrap="square">
              <a:spAutoFit/>
            </a:bodyPr>
            <a:lstStyle/>
            <a:p>
              <a:r>
                <a:rPr lang="en-US" sz="1800" b="1" dirty="0">
                  <a:effectLst/>
                  <a:latin typeface="Times New Roman" panose="02020603050405020304" pitchFamily="18" charset="0"/>
                  <a:ea typeface="Carlito"/>
                  <a:cs typeface="Times New Roman" panose="02020603050405020304" pitchFamily="18" charset="0"/>
                </a:rPr>
                <a:t>Assumptions:</a:t>
              </a:r>
            </a:p>
            <a:p>
              <a:pPr marL="342900" indent="-342900">
                <a:buAutoNum type="arabicPeriod"/>
              </a:pPr>
              <a:r>
                <a:rPr lang="en-US" dirty="0">
                  <a:latin typeface="Times New Roman" panose="02020603050405020304" pitchFamily="18" charset="0"/>
                  <a:ea typeface="Carlito"/>
                  <a:cs typeface="Times New Roman" panose="02020603050405020304" pitchFamily="18" charset="0"/>
                </a:rPr>
                <a:t>We have considered</a:t>
              </a:r>
              <a:r>
                <a:rPr lang="en-US" sz="1800" dirty="0">
                  <a:effectLst/>
                  <a:latin typeface="Times New Roman" panose="02020603050405020304" pitchFamily="18" charset="0"/>
                  <a:ea typeface="Carlito"/>
                  <a:cs typeface="Times New Roman" panose="02020603050405020304" pitchFamily="18" charset="0"/>
                </a:rPr>
                <a:t> 3 factors with high and low levels (as seen in the previous slides) </a:t>
              </a:r>
              <a:r>
                <a:rPr lang="en-US" sz="1800" dirty="0">
                  <a:latin typeface="Times New Roman" panose="02020603050405020304" pitchFamily="18" charset="0"/>
                  <a:ea typeface="Carlito"/>
                  <a:cs typeface="Times New Roman" panose="02020603050405020304" pitchFamily="18" charset="0"/>
                </a:rPr>
                <a:t>resu</a:t>
              </a:r>
              <a:r>
                <a:rPr lang="en-US" dirty="0">
                  <a:latin typeface="Times New Roman" panose="02020603050405020304" pitchFamily="18" charset="0"/>
                  <a:ea typeface="Carlito"/>
                  <a:cs typeface="Times New Roman" panose="02020603050405020304" pitchFamily="18" charset="0"/>
                </a:rPr>
                <a:t>lting to 8 combinations. We ran 3 replicates. Total 24 runs.</a:t>
              </a:r>
            </a:p>
            <a:p>
              <a:pPr marL="342900" indent="-342900">
                <a:buAutoNum type="arabicPeriod"/>
              </a:pPr>
              <a:r>
                <a:rPr lang="en-US" dirty="0">
                  <a:latin typeface="Times New Roman" panose="02020603050405020304" pitchFamily="18" charset="0"/>
                  <a:ea typeface="Carlito"/>
                  <a:cs typeface="Times New Roman" panose="02020603050405020304" pitchFamily="18" charset="0"/>
                </a:rPr>
                <a:t>Since we did the experiments in different environmental conditions(indoor and outdoor), that helped us learn the impact of external factors on our product.</a:t>
              </a:r>
            </a:p>
            <a:p>
              <a:pPr marL="342900" indent="-342900">
                <a:buAutoNum type="arabicPeriod"/>
              </a:pPr>
              <a:r>
                <a:rPr lang="en-US" sz="1800" dirty="0">
                  <a:effectLst/>
                  <a:latin typeface="Times New Roman" panose="02020603050405020304" pitchFamily="18" charset="0"/>
                  <a:ea typeface="Carlito"/>
                  <a:cs typeface="Times New Roman" panose="02020603050405020304" pitchFamily="18" charset="0"/>
                </a:rPr>
                <a:t>We strictly used the </a:t>
              </a:r>
              <a:r>
                <a:rPr lang="en-US" dirty="0">
                  <a:latin typeface="Times New Roman" panose="02020603050405020304" pitchFamily="18" charset="0"/>
                  <a:ea typeface="Carlito"/>
                  <a:cs typeface="Times New Roman" panose="02020603050405020304" pitchFamily="18" charset="0"/>
                </a:rPr>
                <a:t>L</a:t>
              </a:r>
              <a:r>
                <a:rPr lang="en-US" sz="1800" dirty="0">
                  <a:effectLst/>
                  <a:latin typeface="Times New Roman" panose="02020603050405020304" pitchFamily="18" charset="0"/>
                  <a:ea typeface="Carlito"/>
                  <a:cs typeface="Times New Roman" panose="02020603050405020304" pitchFamily="18" charset="0"/>
                </a:rPr>
                <a:t>ego parts provided to us. </a:t>
              </a:r>
              <a:endParaRPr lang="en-US" dirty="0">
                <a:latin typeface="Times New Roman" panose="02020603050405020304" pitchFamily="18" charset="0"/>
                <a:ea typeface="Carlito"/>
                <a:cs typeface="Times New Roman" panose="02020603050405020304" pitchFamily="18" charset="0"/>
              </a:endParaRPr>
            </a:p>
            <a:p>
              <a:pPr marL="342900" indent="-342900">
                <a:buAutoNum type="arabicPeriod"/>
              </a:pPr>
              <a:r>
                <a:rPr lang="en-US" sz="1800" dirty="0">
                  <a:effectLst/>
                  <a:latin typeface="Times New Roman" panose="02020603050405020304" pitchFamily="18" charset="0"/>
                  <a:ea typeface="Carlito"/>
                  <a:cs typeface="Times New Roman" panose="02020603050405020304" pitchFamily="18" charset="0"/>
                </a:rPr>
                <a:t>We followed a basic car structure that includes a windshield, a steering wheel, a base and 4 wheels(making the chassis).</a:t>
              </a:r>
              <a:endParaRPr lang="en-US" sz="1800" dirty="0">
                <a:effectLst/>
                <a:latin typeface="Carlito"/>
                <a:ea typeface="Carlito"/>
                <a:cs typeface="Carlito"/>
              </a:endParaRPr>
            </a:p>
            <a:p>
              <a:endParaRPr lang="en-US" sz="1800" dirty="0">
                <a:effectLst/>
                <a:latin typeface="Carlito"/>
                <a:ea typeface="Carlito"/>
                <a:cs typeface="Carlito"/>
              </a:endParaRPr>
            </a:p>
            <a:p>
              <a:endParaRPr lang="en-US" dirty="0"/>
            </a:p>
          </p:txBody>
        </p:sp>
      </p:grpSp>
      <p:grpSp>
        <p:nvGrpSpPr>
          <p:cNvPr id="13" name="Group 12">
            <a:extLst>
              <a:ext uri="{FF2B5EF4-FFF2-40B4-BE49-F238E27FC236}">
                <a16:creationId xmlns:a16="http://schemas.microsoft.com/office/drawing/2014/main" id="{A5DB769E-FEF2-4DCD-80D3-ACB936161962}"/>
              </a:ext>
            </a:extLst>
          </p:cNvPr>
          <p:cNvGrpSpPr/>
          <p:nvPr/>
        </p:nvGrpSpPr>
        <p:grpSpPr>
          <a:xfrm>
            <a:off x="8053519" y="2877058"/>
            <a:ext cx="2981957" cy="3423199"/>
            <a:chOff x="8053519" y="2877058"/>
            <a:chExt cx="2981957" cy="3423199"/>
          </a:xfrm>
        </p:grpSpPr>
        <p:sp>
          <p:nvSpPr>
            <p:cNvPr id="6" name="Rectangle 5">
              <a:extLst>
                <a:ext uri="{FF2B5EF4-FFF2-40B4-BE49-F238E27FC236}">
                  <a16:creationId xmlns:a16="http://schemas.microsoft.com/office/drawing/2014/main" id="{E07599AA-5927-4201-8F48-2117C165E438}"/>
                </a:ext>
              </a:extLst>
            </p:cNvPr>
            <p:cNvSpPr/>
            <p:nvPr/>
          </p:nvSpPr>
          <p:spPr>
            <a:xfrm>
              <a:off x="8053519" y="2877058"/>
              <a:ext cx="2980309" cy="342319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09CD77-EC99-41FD-80DB-F3B85F95C8A1}"/>
                </a:ext>
              </a:extLst>
            </p:cNvPr>
            <p:cNvSpPr txBox="1"/>
            <p:nvPr/>
          </p:nvSpPr>
          <p:spPr>
            <a:xfrm>
              <a:off x="8055167" y="2883937"/>
              <a:ext cx="2980309" cy="3416320"/>
            </a:xfrm>
            <a:prstGeom prst="rect">
              <a:avLst/>
            </a:prstGeom>
            <a:solidFill>
              <a:schemeClr val="accent3">
                <a:lumMod val="20000"/>
                <a:lumOff val="80000"/>
              </a:schemeClr>
            </a:solidFill>
          </p:spPr>
          <p:txBody>
            <a:bodyPr wrap="square" rtlCol="0">
              <a:spAutoFit/>
            </a:bodyPr>
            <a:lstStyle/>
            <a:p>
              <a:pPr marL="0" indent="0">
                <a:buNone/>
              </a:pPr>
              <a:r>
                <a:rPr lang="en-US" sz="1800" b="1" dirty="0">
                  <a:latin typeface="Times New Roman" panose="02020603050405020304" pitchFamily="18" charset="0"/>
                  <a:ea typeface="Carlito"/>
                  <a:cs typeface="Times New Roman" panose="02020603050405020304" pitchFamily="18" charset="0"/>
                </a:rPr>
                <a:t>Challenges:</a:t>
              </a:r>
            </a:p>
            <a:p>
              <a:pPr marL="342900" indent="-342900">
                <a:buFont typeface="+mj-lt"/>
                <a:buAutoNum type="arabicPeriod"/>
              </a:pPr>
              <a:r>
                <a:rPr lang="en-US" sz="1800" dirty="0">
                  <a:effectLst/>
                  <a:latin typeface="Times New Roman" panose="02020603050405020304" pitchFamily="18" charset="0"/>
                  <a:ea typeface="Carlito"/>
                  <a:cs typeface="Times New Roman" panose="02020603050405020304" pitchFamily="18" charset="0"/>
                </a:rPr>
                <a:t>It was difficult to decide the factors that would enhance the car performance.</a:t>
              </a:r>
            </a:p>
            <a:p>
              <a:pPr marL="342900" indent="-342900">
                <a:buFont typeface="+mj-lt"/>
                <a:buAutoNum type="arabicPeriod"/>
              </a:pPr>
              <a:r>
                <a:rPr lang="en-US" sz="1800" dirty="0">
                  <a:latin typeface="Times New Roman" panose="02020603050405020304" pitchFamily="18" charset="0"/>
                  <a:ea typeface="Carlito"/>
                  <a:cs typeface="Times New Roman" panose="02020603050405020304" pitchFamily="18" charset="0"/>
                </a:rPr>
                <a:t>The </a:t>
              </a:r>
              <a:r>
                <a:rPr lang="en-US" dirty="0">
                  <a:latin typeface="Times New Roman" panose="02020603050405020304" pitchFamily="18" charset="0"/>
                  <a:ea typeface="Carlito"/>
                  <a:cs typeface="Times New Roman" panose="02020603050405020304" pitchFamily="18" charset="0"/>
                </a:rPr>
                <a:t>L</a:t>
              </a:r>
              <a:r>
                <a:rPr lang="en-US" sz="1800" dirty="0">
                  <a:latin typeface="Times New Roman" panose="02020603050405020304" pitchFamily="18" charset="0"/>
                  <a:ea typeface="Carlito"/>
                  <a:cs typeface="Times New Roman" panose="02020603050405020304" pitchFamily="18" charset="0"/>
                </a:rPr>
                <a:t>ego pieces were of predefined shapes which did not help us get the desired shape.</a:t>
              </a:r>
            </a:p>
            <a:p>
              <a:pPr marL="342900" indent="-342900">
                <a:buFont typeface="+mj-lt"/>
                <a:buAutoNum type="arabicPeriod"/>
              </a:pPr>
              <a:r>
                <a:rPr lang="en-US" sz="1800" dirty="0">
                  <a:latin typeface="Times New Roman" panose="02020603050405020304" pitchFamily="18" charset="0"/>
                  <a:ea typeface="Carlito"/>
                  <a:cs typeface="Times New Roman" panose="02020603050405020304" pitchFamily="18" charset="0"/>
                </a:rPr>
                <a:t>The height, weight and length of the car were also hard to determine.</a:t>
              </a:r>
            </a:p>
          </p:txBody>
        </p:sp>
      </p:grpSp>
      <p:sp>
        <p:nvSpPr>
          <p:cNvPr id="10" name="TextBox 9">
            <a:extLst>
              <a:ext uri="{FF2B5EF4-FFF2-40B4-BE49-F238E27FC236}">
                <a16:creationId xmlns:a16="http://schemas.microsoft.com/office/drawing/2014/main" id="{9B268B5C-20C0-4760-9053-6F2EF9ED3A87}"/>
              </a:ext>
            </a:extLst>
          </p:cNvPr>
          <p:cNvSpPr txBox="1"/>
          <p:nvPr/>
        </p:nvSpPr>
        <p:spPr>
          <a:xfrm>
            <a:off x="4678678" y="2358937"/>
            <a:ext cx="3180080" cy="2123658"/>
          </a:xfrm>
          <a:prstGeom prst="rect">
            <a:avLst/>
          </a:prstGeom>
          <a:noFill/>
        </p:spPr>
        <p:txBody>
          <a:bodyPr wrap="square" rtlCol="0">
            <a:spAutoFit/>
          </a:bodyPr>
          <a:lstStyle/>
          <a:p>
            <a:pPr algn="ctr"/>
            <a:r>
              <a:rPr lang="en-US" sz="4400" dirty="0"/>
              <a:t>Assumptions </a:t>
            </a:r>
          </a:p>
          <a:p>
            <a:pPr algn="ctr"/>
            <a:r>
              <a:rPr lang="en-US" sz="4400" dirty="0"/>
              <a:t>and </a:t>
            </a:r>
          </a:p>
          <a:p>
            <a:pPr algn="ctr"/>
            <a:r>
              <a:rPr lang="en-US" sz="4400" dirty="0"/>
              <a:t>Challenges</a:t>
            </a:r>
          </a:p>
        </p:txBody>
      </p:sp>
    </p:spTree>
    <p:extLst>
      <p:ext uri="{BB962C8B-B14F-4D97-AF65-F5344CB8AC3E}">
        <p14:creationId xmlns:p14="http://schemas.microsoft.com/office/powerpoint/2010/main" val="119081320"/>
      </p:ext>
    </p:extLst>
  </p:cSld>
  <p:clrMapOvr>
    <a:masterClrMapping/>
  </p:clrMapOvr>
  <mc:AlternateContent xmlns:mc="http://schemas.openxmlformats.org/markup-compatibility/2006" xmlns:p14="http://schemas.microsoft.com/office/powerpoint/2010/main">
    <mc:Choice Requires="p14">
      <p:transition spd="slow" p14:dur="1600" advTm="30000">
        <p14:conveyor dir="l"/>
      </p:transition>
    </mc:Choice>
    <mc:Fallback xmlns="">
      <p:transition spd="slow" advTm="3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36" name="Rectangle 35">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40" name="Rectangle 39">
            <a:extLst>
              <a:ext uri="{FF2B5EF4-FFF2-40B4-BE49-F238E27FC236}">
                <a16:creationId xmlns:a16="http://schemas.microsoft.com/office/drawing/2014/main" id="{B2B1E415-24A0-4E31-873B-40790A06E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4700" y="1028700"/>
            <a:ext cx="4035752"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08834" y="4512050"/>
            <a:ext cx="867485" cy="115439"/>
            <a:chOff x="8910933" y="1861308"/>
            <a:chExt cx="867485" cy="115439"/>
          </a:xfrm>
        </p:grpSpPr>
        <p:sp>
          <p:nvSpPr>
            <p:cNvPr id="47" name="Rectangle 46">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9FA4AE5B-D7BE-4FB0-B14E-12C96848EF8C}"/>
              </a:ext>
            </a:extLst>
          </p:cNvPr>
          <p:cNvSpPr txBox="1"/>
          <p:nvPr/>
        </p:nvSpPr>
        <p:spPr>
          <a:xfrm>
            <a:off x="7501500" y="1360750"/>
            <a:ext cx="3282152" cy="2030150"/>
          </a:xfrm>
          <a:prstGeom prst="rect">
            <a:avLst/>
          </a:prstGeom>
        </p:spPr>
        <p:txBody>
          <a:bodyPr vert="horz" lIns="91440" tIns="45720" rIns="91440" bIns="45720" rtlCol="0" anchor="b">
            <a:normAutofit fontScale="92500"/>
          </a:bodyPr>
          <a:lstStyle/>
          <a:p>
            <a:pPr algn="ctr">
              <a:lnSpc>
                <a:spcPct val="110000"/>
              </a:lnSpc>
              <a:spcBef>
                <a:spcPct val="0"/>
              </a:spcBef>
              <a:spcAft>
                <a:spcPts val="600"/>
              </a:spcAft>
            </a:pPr>
            <a:r>
              <a:rPr lang="en-US" sz="2800" kern="1200" cap="all" spc="390" baseline="0" dirty="0">
                <a:solidFill>
                  <a:schemeClr val="tx2"/>
                </a:solidFill>
                <a:latin typeface="+mj-lt"/>
                <a:ea typeface="+mj-ea"/>
                <a:cs typeface="+mj-cs"/>
              </a:rPr>
              <a:t>Main </a:t>
            </a:r>
            <a:br>
              <a:rPr lang="en-US" sz="2800" kern="1200" cap="all" spc="390" baseline="0" dirty="0">
                <a:solidFill>
                  <a:schemeClr val="tx2"/>
                </a:solidFill>
                <a:latin typeface="+mj-lt"/>
                <a:ea typeface="+mj-ea"/>
                <a:cs typeface="+mj-cs"/>
              </a:rPr>
            </a:br>
            <a:r>
              <a:rPr lang="en-US" sz="2800" kern="1200" cap="all" spc="390" baseline="0" dirty="0">
                <a:solidFill>
                  <a:schemeClr val="tx2"/>
                </a:solidFill>
                <a:latin typeface="+mj-lt"/>
                <a:ea typeface="+mj-ea"/>
                <a:cs typeface="+mj-cs"/>
              </a:rPr>
              <a:t>&amp; Interaction </a:t>
            </a:r>
            <a:br>
              <a:rPr lang="en-US" sz="2800" kern="1200" cap="all" spc="390" baseline="0" dirty="0">
                <a:solidFill>
                  <a:schemeClr val="tx2"/>
                </a:solidFill>
                <a:latin typeface="+mj-lt"/>
                <a:ea typeface="+mj-ea"/>
                <a:cs typeface="+mj-cs"/>
              </a:rPr>
            </a:br>
            <a:r>
              <a:rPr lang="en-US" sz="2800" kern="1200" cap="all" spc="390" baseline="0" dirty="0">
                <a:solidFill>
                  <a:schemeClr val="tx2"/>
                </a:solidFill>
                <a:latin typeface="+mj-lt"/>
                <a:ea typeface="+mj-ea"/>
                <a:cs typeface="+mj-cs"/>
              </a:rPr>
              <a:t>Effects</a:t>
            </a:r>
          </a:p>
        </p:txBody>
      </p:sp>
      <p:pic>
        <p:nvPicPr>
          <p:cNvPr id="6" name="Picture 5">
            <a:extLst>
              <a:ext uri="{FF2B5EF4-FFF2-40B4-BE49-F238E27FC236}">
                <a16:creationId xmlns:a16="http://schemas.microsoft.com/office/drawing/2014/main" id="{8764461E-6892-4F87-96A4-62EAA7A56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84480" y="295184"/>
            <a:ext cx="5434720" cy="2972631"/>
          </a:xfrm>
          <a:prstGeom prst="rect">
            <a:avLst/>
          </a:prstGeom>
          <a:noFill/>
        </p:spPr>
      </p:pic>
      <p:pic>
        <p:nvPicPr>
          <p:cNvPr id="7" name="Picture 6">
            <a:extLst>
              <a:ext uri="{FF2B5EF4-FFF2-40B4-BE49-F238E27FC236}">
                <a16:creationId xmlns:a16="http://schemas.microsoft.com/office/drawing/2014/main" id="{B01A08E8-0A38-4B94-A7F2-5563687DB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4480" y="3425421"/>
            <a:ext cx="5434720" cy="3137075"/>
          </a:xfrm>
          <a:prstGeom prst="rect">
            <a:avLst/>
          </a:prstGeom>
          <a:noFill/>
        </p:spPr>
      </p:pic>
    </p:spTree>
    <p:extLst>
      <p:ext uri="{BB962C8B-B14F-4D97-AF65-F5344CB8AC3E}">
        <p14:creationId xmlns:p14="http://schemas.microsoft.com/office/powerpoint/2010/main" val="37367787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23076A4E-38BA-4BCB-BE40-AD144E24E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8D0C60F-E7BC-47C4-989A-5CF3E68BD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
            <a:extLst>
              <a:ext uri="{FF2B5EF4-FFF2-40B4-BE49-F238E27FC236}">
                <a16:creationId xmlns:a16="http://schemas.microsoft.com/office/drawing/2014/main" id="{B572D2B0-57F9-4D28-8840-98CD62539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FA4AE5B-D7BE-4FB0-B14E-12C96848EF8C}"/>
              </a:ext>
            </a:extLst>
          </p:cNvPr>
          <p:cNvSpPr txBox="1"/>
          <p:nvPr/>
        </p:nvSpPr>
        <p:spPr>
          <a:xfrm>
            <a:off x="1424941" y="1737360"/>
            <a:ext cx="3261360" cy="2524187"/>
          </a:xfrm>
          <a:prstGeom prst="rect">
            <a:avLst/>
          </a:prstGeom>
        </p:spPr>
        <p:txBody>
          <a:bodyPr vert="horz" lIns="91440" tIns="45720" rIns="91440" bIns="45720" rtlCol="0" anchor="ctr">
            <a:normAutofit/>
          </a:bodyPr>
          <a:lstStyle/>
          <a:p>
            <a:pPr algn="ctr">
              <a:lnSpc>
                <a:spcPct val="110000"/>
              </a:lnSpc>
              <a:spcBef>
                <a:spcPct val="0"/>
              </a:spcBef>
              <a:spcAft>
                <a:spcPts val="600"/>
              </a:spcAft>
            </a:pPr>
            <a:r>
              <a:rPr lang="en-US" sz="3200">
                <a:solidFill>
                  <a:schemeClr val="tx2"/>
                </a:solidFill>
                <a:latin typeface="+mj-lt"/>
                <a:ea typeface="+mj-ea"/>
                <a:cs typeface="+mj-cs"/>
              </a:rPr>
              <a:t>Results and Interpretations</a:t>
            </a:r>
          </a:p>
        </p:txBody>
      </p:sp>
      <p:sp>
        <p:nvSpPr>
          <p:cNvPr id="5" name="TextBox 4">
            <a:extLst>
              <a:ext uri="{FF2B5EF4-FFF2-40B4-BE49-F238E27FC236}">
                <a16:creationId xmlns:a16="http://schemas.microsoft.com/office/drawing/2014/main" id="{B3055364-78E3-4EA5-BA60-F4291A9CFCA0}"/>
              </a:ext>
            </a:extLst>
          </p:cNvPr>
          <p:cNvSpPr txBox="1"/>
          <p:nvPr/>
        </p:nvSpPr>
        <p:spPr>
          <a:xfrm>
            <a:off x="6972300" y="3429000"/>
            <a:ext cx="4419886" cy="3083560"/>
          </a:xfrm>
          <a:prstGeom prst="rect">
            <a:avLst/>
          </a:prstGeom>
        </p:spPr>
        <p:txBody>
          <a:bodyPr vert="horz" lIns="91440" tIns="45720" rIns="91440" bIns="45720" rtlCol="0" anchor="ctr">
            <a:normAutofit lnSpcReduction="10000"/>
          </a:bodyPr>
          <a:lstStyle/>
          <a:p>
            <a:pPr algn="ctr">
              <a:spcAft>
                <a:spcPts val="600"/>
              </a:spcAft>
            </a:pPr>
            <a:r>
              <a:rPr lang="en-US" sz="1600" dirty="0"/>
              <a:t>In order to interpret our experiments, we used Minitab to obtain results and here they are:</a:t>
            </a:r>
            <a:endParaRPr lang="en-US" sz="1500" dirty="0">
              <a:solidFill>
                <a:schemeClr val="tx2"/>
              </a:solidFill>
            </a:endParaRPr>
          </a:p>
          <a:p>
            <a:pPr>
              <a:spcAft>
                <a:spcPts val="600"/>
              </a:spcAft>
            </a:pPr>
            <a:r>
              <a:rPr lang="en-US" sz="1500" dirty="0">
                <a:solidFill>
                  <a:schemeClr val="tx2"/>
                </a:solidFill>
              </a:rPr>
              <a:t>This is the Residual results from based on the inputs from our experiments. </a:t>
            </a:r>
          </a:p>
          <a:p>
            <a:pPr marL="342900" indent="-342900">
              <a:spcAft>
                <a:spcPts val="600"/>
              </a:spcAft>
              <a:buAutoNum type="arabicPeriod"/>
            </a:pPr>
            <a:r>
              <a:rPr lang="en-US" sz="1500" dirty="0">
                <a:solidFill>
                  <a:schemeClr val="tx2"/>
                </a:solidFill>
              </a:rPr>
              <a:t>Normality – The Normal Probability plot seems satisfactory since it almost passes the fat pencil test.</a:t>
            </a:r>
          </a:p>
          <a:p>
            <a:pPr marL="342900" indent="-342900">
              <a:spcAft>
                <a:spcPts val="600"/>
              </a:spcAft>
              <a:buAutoNum type="arabicPeriod"/>
            </a:pPr>
            <a:r>
              <a:rPr lang="en-US" sz="1500" dirty="0">
                <a:solidFill>
                  <a:schemeClr val="tx2"/>
                </a:solidFill>
              </a:rPr>
              <a:t>The Histogram also looks good which means that the data is normally distributed.</a:t>
            </a:r>
          </a:p>
          <a:p>
            <a:pPr marL="342900" indent="-342900">
              <a:spcAft>
                <a:spcPts val="600"/>
              </a:spcAft>
              <a:buAutoNum type="arabicPeriod"/>
            </a:pPr>
            <a:r>
              <a:rPr lang="en-US" sz="1500" dirty="0">
                <a:solidFill>
                  <a:schemeClr val="tx2"/>
                </a:solidFill>
              </a:rPr>
              <a:t>The Plots for equal variance also looks good.</a:t>
            </a:r>
          </a:p>
          <a:p>
            <a:pPr marL="342900" indent="-342900">
              <a:spcAft>
                <a:spcPts val="600"/>
              </a:spcAft>
              <a:buAutoNum type="arabicPeriod"/>
            </a:pPr>
            <a:r>
              <a:rPr lang="en-US" sz="1500" dirty="0">
                <a:solidFill>
                  <a:schemeClr val="tx2"/>
                </a:solidFill>
              </a:rPr>
              <a:t>The data looks good as we don’t seem any patterns and trends which says that the data points are randomly placed</a:t>
            </a:r>
          </a:p>
        </p:txBody>
      </p:sp>
      <p:pic>
        <p:nvPicPr>
          <p:cNvPr id="4" name="Picture 3">
            <a:extLst>
              <a:ext uri="{FF2B5EF4-FFF2-40B4-BE49-F238E27FC236}">
                <a16:creationId xmlns:a16="http://schemas.microsoft.com/office/drawing/2014/main" id="{EF4D90AC-37FE-4739-9D34-915E41AEA389}"/>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bwMode="auto">
          <a:xfrm>
            <a:off x="6492241" y="177200"/>
            <a:ext cx="5313679" cy="3120319"/>
          </a:xfrm>
          <a:prstGeom prst="rect">
            <a:avLst/>
          </a:prstGeom>
          <a:noFill/>
        </p:spPr>
      </p:pic>
      <p:grpSp>
        <p:nvGrpSpPr>
          <p:cNvPr id="18" name="Group 17">
            <a:extLst>
              <a:ext uri="{FF2B5EF4-FFF2-40B4-BE49-F238E27FC236}">
                <a16:creationId xmlns:a16="http://schemas.microsoft.com/office/drawing/2014/main" id="{7CD49DFA-3E95-4EE4-8505-DADB9ABC70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19" name="Rectangle 18">
              <a:extLst>
                <a:ext uri="{FF2B5EF4-FFF2-40B4-BE49-F238E27FC236}">
                  <a16:creationId xmlns:a16="http://schemas.microsoft.com/office/drawing/2014/main" id="{36D817C6-71C0-49E6-8B19-E9E9217A2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A23AD9A9-354F-444B-9370-B698970FEF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7F4928-516E-4CF1-8E81-C48527970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78256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365</TotalTime>
  <Words>1668</Words>
  <Application>Microsoft Office PowerPoint</Application>
  <PresentationFormat>Widescreen</PresentationFormat>
  <Paragraphs>330</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Bembo</vt:lpstr>
      <vt:lpstr>Calibri</vt:lpstr>
      <vt:lpstr>Carlito</vt:lpstr>
      <vt:lpstr>Symbol</vt:lpstr>
      <vt:lpstr>Times New Roman</vt:lpstr>
      <vt:lpstr>AdornVTI</vt:lpstr>
      <vt:lpstr>Design of Experiments  The Lego Project</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all models based on Estimate and Distance Covered </vt:lpstr>
      <vt:lpstr>Considering the factors and using the various Lego pieces provided to us we compare the performance of the 3 models. In the table beside we have the results of all the models and, we can conclude that model 8 is the best amongst all the others.</vt:lpstr>
      <vt:lpstr>Conclusion</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Experiments  The Lego Project</dc:title>
  <dc:creator>Akash Deep Kumar (Student)</dc:creator>
  <cp:lastModifiedBy>Akash Deep Kumar (Student)</cp:lastModifiedBy>
  <cp:revision>27</cp:revision>
  <dcterms:created xsi:type="dcterms:W3CDTF">2021-12-07T22:40:53Z</dcterms:created>
  <dcterms:modified xsi:type="dcterms:W3CDTF">2021-12-08T17:04:10Z</dcterms:modified>
</cp:coreProperties>
</file>